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>
      <a:defRPr lang="ru-RU"/>
    </a:defPPr>
    <a:lvl1pPr algn="ctr" defTabSz="8255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1pPr>
    <a:lvl2pPr marL="228600" indent="228600" algn="ctr" defTabSz="8255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2pPr>
    <a:lvl3pPr marL="457200" indent="457200" algn="ctr" defTabSz="8255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3pPr>
    <a:lvl4pPr marL="685800" indent="685800" algn="ctr" defTabSz="8255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4pPr>
    <a:lvl5pPr marL="914400" indent="914400" algn="ctr" defTabSz="8255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+mn-ea"/>
        <a:cs typeface="Arial" panose="020B0604020202020204" pitchFamily="34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95" d="100"/>
          <a:sy n="95" d="100"/>
        </p:scale>
        <p:origin x="-90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Avenir" charset="0"/>
              </a:rPr>
              <a:t>Second level</a:t>
            </a:r>
          </a:p>
          <a:p>
            <a:pPr lvl="2"/>
            <a:r>
              <a:rPr lang="ru-RU" noProof="0" smtClean="0">
                <a:sym typeface="Avenir" charset="0"/>
              </a:rPr>
              <a:t>Third level</a:t>
            </a:r>
          </a:p>
          <a:p>
            <a:pPr lvl="3"/>
            <a:r>
              <a:rPr lang="ru-RU" noProof="0" smtClean="0">
                <a:sym typeface="Avenir" charset="0"/>
              </a:rPr>
              <a:t>Fourth level</a:t>
            </a:r>
          </a:p>
          <a:p>
            <a:pPr lvl="4"/>
            <a:r>
              <a:rPr lang="ru-RU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2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venir" charset="0"/>
        <a:ea typeface="Arial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7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5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4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3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8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8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1775" y="2444750"/>
            <a:ext cx="2616200" cy="3392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3175" y="2444750"/>
            <a:ext cx="7696200" cy="3392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7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737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3175" y="4991100"/>
            <a:ext cx="5156200" cy="84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1775" y="4991100"/>
            <a:ext cx="5156200" cy="84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3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56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79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Helvetica Light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459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3175" y="2444750"/>
            <a:ext cx="1046480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273175" y="4991100"/>
            <a:ext cx="104648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Helvetica Light" charset="0"/>
              </a:rPr>
              <a:t>Click to edit Master text styles</a:t>
            </a:r>
          </a:p>
          <a:p>
            <a:pPr lvl="1"/>
            <a:r>
              <a:rPr lang="ru-RU">
                <a:sym typeface="Helvetica Light" charset="0"/>
              </a:rPr>
              <a:t>Second level</a:t>
            </a:r>
          </a:p>
          <a:p>
            <a:pPr lvl="2"/>
            <a:r>
              <a:rPr lang="ru-RU">
                <a:sym typeface="Helvetica Light" charset="0"/>
              </a:rPr>
              <a:t>Third level</a:t>
            </a:r>
          </a:p>
          <a:p>
            <a:pPr lvl="3"/>
            <a:r>
              <a:rPr lang="ru-RU">
                <a:sym typeface="Helvetica Light" charset="0"/>
              </a:rPr>
              <a:t>Fourth level</a:t>
            </a:r>
          </a:p>
          <a:p>
            <a:pPr lvl="4"/>
            <a:r>
              <a:rPr lang="ru-RU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5500" rtl="0" fontAlgn="base" hangingPunct="0">
        <a:spcBef>
          <a:spcPct val="0"/>
        </a:spcBef>
        <a:spcAft>
          <a:spcPct val="0"/>
        </a:spcAft>
        <a:defRPr kumimoji="1" sz="78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825500" rtl="0" fontAlgn="base" hangingPunct="0">
        <a:spcBef>
          <a:spcPct val="0"/>
        </a:spcBef>
        <a:spcAft>
          <a:spcPct val="0"/>
        </a:spcAft>
        <a:defRPr kumimoji="1"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2pPr>
      <a:lvl3pPr algn="ctr" defTabSz="825500" rtl="0" fontAlgn="base" hangingPunct="0">
        <a:spcBef>
          <a:spcPct val="0"/>
        </a:spcBef>
        <a:spcAft>
          <a:spcPct val="0"/>
        </a:spcAft>
        <a:defRPr kumimoji="1"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3pPr>
      <a:lvl4pPr algn="ctr" defTabSz="825500" rtl="0" fontAlgn="base" hangingPunct="0">
        <a:spcBef>
          <a:spcPct val="0"/>
        </a:spcBef>
        <a:spcAft>
          <a:spcPct val="0"/>
        </a:spcAft>
        <a:defRPr kumimoji="1"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4pPr>
      <a:lvl5pPr algn="ctr" defTabSz="825500" rtl="0" fontAlgn="base" hangingPunct="0">
        <a:spcBef>
          <a:spcPct val="0"/>
        </a:spcBef>
        <a:spcAft>
          <a:spcPct val="0"/>
        </a:spcAft>
        <a:defRPr kumimoji="1"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7800">
          <a:solidFill>
            <a:srgbClr val="FFFFFF"/>
          </a:solidFill>
          <a:latin typeface="Helvetica Light" charset="0"/>
          <a:ea typeface="Arial" charset="0"/>
          <a:cs typeface="Helvetica Light" charset="0"/>
          <a:sym typeface="Helvetica Light" charset="0"/>
        </a:defRPr>
      </a:lvl9pPr>
    </p:titleStyle>
    <p:bodyStyle>
      <a:lvl1pPr marL="342900" indent="-342900" algn="l" defTabSz="825500" rtl="0" fontAlgn="base" hangingPunct="0">
        <a:spcBef>
          <a:spcPts val="5900"/>
        </a:spcBef>
        <a:spcAft>
          <a:spcPct val="0"/>
        </a:spcAft>
        <a:defRPr kumimoji="1" sz="36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825500" rtl="0" fontAlgn="base" hangingPunct="0">
        <a:spcBef>
          <a:spcPts val="5900"/>
        </a:spcBef>
        <a:spcAft>
          <a:spcPct val="0"/>
        </a:spcAft>
        <a:defRPr kumimoji="1"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825500" rtl="0" fontAlgn="base" hangingPunct="0">
        <a:spcBef>
          <a:spcPts val="5900"/>
        </a:spcBef>
        <a:spcAft>
          <a:spcPct val="0"/>
        </a:spcAft>
        <a:defRPr kumimoji="1"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825500" rtl="0" fontAlgn="base" hangingPunct="0">
        <a:spcBef>
          <a:spcPts val="5900"/>
        </a:spcBef>
        <a:spcAft>
          <a:spcPct val="0"/>
        </a:spcAft>
        <a:defRPr kumimoji="1"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825500" rtl="0" fontAlgn="base" hangingPunct="0">
        <a:spcBef>
          <a:spcPts val="5900"/>
        </a:spcBef>
        <a:spcAft>
          <a:spcPct val="0"/>
        </a:spcAft>
        <a:defRPr kumimoji="1"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825500" rtl="0" fontAlgn="base" hangingPunct="0">
        <a:spcBef>
          <a:spcPts val="5900"/>
        </a:spcBef>
        <a:spcAft>
          <a:spcPct val="0"/>
        </a:spcAft>
        <a:defRPr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825500" rtl="0" fontAlgn="base" hangingPunct="0">
        <a:spcBef>
          <a:spcPts val="5900"/>
        </a:spcBef>
        <a:spcAft>
          <a:spcPct val="0"/>
        </a:spcAft>
        <a:defRPr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825500" rtl="0" fontAlgn="base" hangingPunct="0">
        <a:spcBef>
          <a:spcPts val="5900"/>
        </a:spcBef>
        <a:spcAft>
          <a:spcPct val="0"/>
        </a:spcAft>
        <a:defRPr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825500" rtl="0" fontAlgn="base" hangingPunct="0">
        <a:spcBef>
          <a:spcPts val="5900"/>
        </a:spcBef>
        <a:spcAft>
          <a:spcPct val="0"/>
        </a:spcAft>
        <a:defRPr sz="3600">
          <a:solidFill>
            <a:srgbClr val="FFFFFF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\Volumes\My%20Life\&#1056;&#1072;&#1073;&#1086;&#1090;&#1072;\&#1057;&#1077;&#1088;&#1075;&#1077;&#1081;%20&#1054;&#1089;&#1080;&#1087;&#1077;&#1085;&#1082;&#1086;\&#1040;&#1091;&#1076;&#1080;&#1086;\media_mp3_1373361034-&#1057;&#1077;&#1088;&#1075;&#1077;&#1081;%20&#1054;&#1089;&#1080;&#1087;&#1077;&#1085;&#1082;&#1086;%20-%20Ferrari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\Users\oleg\Desktop\&#1057;&#1077;&#1088;&#1075;&#1077;&#1081;%20&#1054;&#1089;&#1080;&#1087;&#1077;&#1085;&#1082;&#1086;\&#1057;&#1077;&#1088;&#1075;&#1077;&#1081;%20&#1054;&#1089;&#1080;&#1087;&#1077;&#1085;&#1082;&#1086;%20-%20&#1055;&#1072;&#1083;&#1100;&#1095;&#1080;&#1082;&#1080;.mp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audio" descr="/Users/oleg/Desktop/Сергей Осипенко/Ferarri.mp3"/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 descr="_DDV3835-sma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" y="781050"/>
            <a:ext cx="6399213" cy="990600"/>
          </a:xfrm>
        </p:spPr>
        <p:txBody>
          <a:bodyPr/>
          <a:lstStyle/>
          <a:p>
            <a:r>
              <a:rPr kumimoji="0" lang="ru-RU" altLang="ru-RU" sz="5800" smtClean="0">
                <a:latin typeface="Apple LiSung" charset="0"/>
                <a:sym typeface="Apple LiSung" charset="0"/>
              </a:rPr>
              <a:t>Сергей Осипенко</a:t>
            </a:r>
            <a:endParaRPr kumimoji="0" lang="ru-RU" altLang="ru-RU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4025" y="2212975"/>
            <a:ext cx="5543550" cy="7251700"/>
          </a:xfrm>
        </p:spPr>
        <p:txBody>
          <a:bodyPr/>
          <a:lstStyle/>
          <a:p>
            <a:pPr marL="0" indent="0" algn="ctr" defTabSz="642938">
              <a:spcBef>
                <a:spcPct val="0"/>
              </a:spcBef>
            </a:pPr>
            <a:r>
              <a:rPr kumimoji="0" lang="ru-RU" altLang="ru-RU" sz="1700" smtClean="0">
                <a:latin typeface="Apple LiSung" charset="0"/>
                <a:sym typeface="Apple LiSung" charset="0"/>
              </a:rPr>
              <a:t> Сергей Осипенко - певец, автор слов, композитор и музыкант, создающий и исполняющий музыку в жанре – электронная. Его работы характеризуются, как стремительное движение, изящность, грация, загадочность и яркость красок жизни.</a:t>
            </a:r>
          </a:p>
          <a:p>
            <a:pPr marL="0" indent="0" algn="ctr" defTabSz="642938">
              <a:spcBef>
                <a:spcPct val="0"/>
              </a:spcBef>
            </a:pPr>
            <a:endParaRPr kumimoji="0" lang="ru-RU" altLang="ru-RU" sz="1700" smtClean="0">
              <a:latin typeface="Apple LiSung" charset="0"/>
              <a:sym typeface="Apple LiSung" charset="0"/>
            </a:endParaRPr>
          </a:p>
          <a:p>
            <a:pPr marL="0" indent="0" algn="ctr" defTabSz="642938">
              <a:spcBef>
                <a:spcPct val="0"/>
              </a:spcBef>
            </a:pPr>
            <a:r>
              <a:rPr kumimoji="0" lang="ru-RU" altLang="ru-RU" sz="1700" smtClean="0">
                <a:latin typeface="Apple LiSung" charset="0"/>
                <a:sym typeface="Apple LiSung" charset="0"/>
              </a:rPr>
              <a:t>Творческий путь:</a:t>
            </a:r>
          </a:p>
          <a:p>
            <a:pPr marL="0" indent="0" algn="ctr" defTabSz="642938">
              <a:spcBef>
                <a:spcPct val="0"/>
              </a:spcBef>
            </a:pPr>
            <a:r>
              <a:rPr kumimoji="0" lang="ru-RU" altLang="ru-RU" sz="1700" smtClean="0">
                <a:latin typeface="Apple LiSung" charset="0"/>
                <a:sym typeface="Apple LiSung" charset="0"/>
              </a:rPr>
              <a:t>Сергей Осипенко родился 29 декабря 1975 года на Украине. Холост, детей нет. Военную службу проходил в г. Николаев. По возвращении из армии начал брать уроки вокала, писать музыку и тексты. Позже творческая деятельность Сергея проходила в России (г. Санкт – Петербург и Мурманск), где он выпустил свой сборник акустической музыки.</a:t>
            </a:r>
          </a:p>
          <a:p>
            <a:pPr marL="0" indent="0" algn="ctr" defTabSz="642938">
              <a:spcBef>
                <a:spcPct val="0"/>
              </a:spcBef>
            </a:pPr>
            <a:endParaRPr kumimoji="0" lang="ru-RU" altLang="ru-RU" sz="1700" smtClean="0">
              <a:latin typeface="Apple LiSung" charset="0"/>
              <a:sym typeface="Apple LiSung" charset="0"/>
            </a:endParaRPr>
          </a:p>
          <a:p>
            <a:pPr marL="0" indent="0" algn="ctr" defTabSz="642938">
              <a:spcBef>
                <a:spcPct val="0"/>
              </a:spcBef>
            </a:pPr>
            <a:r>
              <a:rPr kumimoji="0" lang="ru-RU" altLang="ru-RU" sz="1700" smtClean="0">
                <a:latin typeface="Apple LiSung" charset="0"/>
                <a:sym typeface="Apple LiSung" charset="0"/>
              </a:rPr>
              <a:t>По возвращении на Украину в 2009 году Сергей начинает осваивать новое музыкальное направление - dance-pop. </a:t>
            </a:r>
          </a:p>
          <a:p>
            <a:pPr marL="0" indent="0" algn="ctr" defTabSz="642938">
              <a:spcBef>
                <a:spcPct val="0"/>
              </a:spcBef>
            </a:pPr>
            <a:endParaRPr kumimoji="0" lang="ru-RU" altLang="ru-RU" sz="1700" smtClean="0">
              <a:latin typeface="Apple LiSung" charset="0"/>
              <a:sym typeface="Apple LiSung" charset="0"/>
            </a:endParaRPr>
          </a:p>
          <a:p>
            <a:pPr marL="0" indent="0" algn="ctr" defTabSz="642938">
              <a:spcBef>
                <a:spcPct val="0"/>
              </a:spcBef>
            </a:pPr>
            <a:r>
              <a:rPr kumimoji="0" lang="ru-RU" altLang="ru-RU" sz="1700" smtClean="0">
                <a:latin typeface="Apple LiSung" charset="0"/>
                <a:sym typeface="Apple LiSung" charset="0"/>
              </a:rPr>
              <a:t>В 2012 г. Сергей начинает переговоры о сотрудничестве с успешной бизнесвумен и поэтессой Валентиной Хасановой, которые увенчались успехом в 2013 г. Созданный совместный музыкальный проект назван именем его вокалиста - "Сергей Осипенко". Продюсером и идейным вдохновителем стала Валентина Хасанова (также является автором основной части слов песен); солистом, автором музыки и слов - Сергей Осипенко.</a:t>
            </a:r>
            <a:endParaRPr kumimoji="0" lang="ru-RU" alt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_DDV3944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1188" y="4984750"/>
            <a:ext cx="5637212" cy="1624013"/>
          </a:xfrm>
        </p:spPr>
        <p:txBody>
          <a:bodyPr/>
          <a:lstStyle/>
          <a:p>
            <a:pPr marL="0" indent="0" algn="ctr">
              <a:spcBef>
                <a:spcPct val="0"/>
              </a:spcBef>
            </a:pPr>
            <a:r>
              <a:rPr kumimoji="0" lang="ru-RU" altLang="ru-RU" sz="2200" smtClean="0">
                <a:latin typeface="Apple LiSung" charset="0"/>
                <a:sym typeface="Apple LiSung" charset="0"/>
              </a:rPr>
              <a:t>Сергей Осипенко - это артист который обладает индивидуальностью, харизмой, и незабываемым тембром голоса который нельзя перепутать ни с чьим другим.</a:t>
            </a:r>
            <a:endParaRPr kumimoji="0" lang="ru-RU" altLang="ru-RU" smtClean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6961188" y="7158038"/>
            <a:ext cx="5637212" cy="1624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7093" tIns="27093" rIns="27093" bIns="27093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200">
                <a:latin typeface="Apple LiSung" charset="0"/>
                <a:sym typeface="Apple LiSung" charset="0"/>
              </a:rPr>
              <a:t>За плечами Сергея концерты  в России, Украине, Турции, Казахстане,  его гастрольный график включает сольные концерты, клубные вечеринки, корпоративные праздники, свадьбы, фестивали и другие события.</a:t>
            </a:r>
            <a:endParaRPr kumimoji="0" lang="ru-RU" altLang="ru-RU"/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6735763" y="444500"/>
            <a:ext cx="6089650" cy="1819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7093" tIns="27093" rIns="27093" bIns="27093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>
                <a:latin typeface="Apple LiSung" charset="0"/>
                <a:sym typeface="Apple LiSung" charset="0"/>
              </a:rPr>
              <a:t>Сергей Осипенко - представляет свое творчество в стиле Dance Pop</a:t>
            </a:r>
            <a:endParaRPr kumimoji="0" lang="ru-RU" altLang="ru-RU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6961188" y="2813050"/>
            <a:ext cx="5637212" cy="16240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001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8001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8001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8001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8001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001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001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001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001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100">
                <a:latin typeface="Apple LiSung" charset="0"/>
                <a:sym typeface="Apple LiSung" charset="0"/>
              </a:rPr>
              <a:t>Сергей Осипенко - новое имя в шоу бизнесе но не смотря на это, его творчество уже известно за пределами Украины. Его альбом «</a:t>
            </a:r>
            <a:r>
              <a:rPr kumimoji="0" lang="ru-RU" altLang="ru-RU" sz="2500" i="1">
                <a:latin typeface="Apple LiSung" charset="0"/>
                <a:sym typeface="Apple LiSung" charset="0"/>
              </a:rPr>
              <a:t>Ferrari music» </a:t>
            </a:r>
            <a:r>
              <a:rPr kumimoji="0" lang="ru-RU" altLang="ru-RU" sz="2100">
                <a:latin typeface="Apple LiSung" charset="0"/>
                <a:sym typeface="Apple LiSung" charset="0"/>
              </a:rPr>
              <a:t>вышел на iTunes 15 декабря 2013 года.</a:t>
            </a:r>
            <a:endParaRPr kumimoji="0"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39725" y="7431088"/>
            <a:ext cx="5815013" cy="1387475"/>
          </a:xfrm>
        </p:spPr>
        <p:txBody>
          <a:bodyPr/>
          <a:lstStyle/>
          <a:p>
            <a:pPr marL="0" indent="0" algn="ctr" defTabSz="692150">
              <a:spcBef>
                <a:spcPct val="0"/>
              </a:spcBef>
            </a:pPr>
            <a:r>
              <a:rPr kumimoji="0" lang="ru-RU" altLang="ru-RU" sz="2100">
                <a:latin typeface="Apple LiSung" charset="0"/>
                <a:sym typeface="Apple LiSung" charset="0"/>
              </a:rPr>
              <a:t>Песню «Пальчики» презентовали в эфире радиостанций «Европа плюс Киев»  и она звучала на радио "Комсомольская правда", где заняла второе место в конкурсе "Интернационал с Аленой Апиной" </a:t>
            </a:r>
            <a:endParaRPr kumimoji="0" lang="ru-RU" altLang="ru-RU"/>
          </a:p>
        </p:txBody>
      </p:sp>
      <p:pic>
        <p:nvPicPr>
          <p:cNvPr id="5122" name="Сергей Осипенко - Пальчики.mp4" descr="/Users/oleg/Desktop/Сергей Осипенко/Сергей Осипенко - Пальчики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588"/>
            <a:ext cx="6494463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/>
          </p:cNvSpPr>
          <p:nvPr/>
        </p:nvSpPr>
        <p:spPr bwMode="auto">
          <a:xfrm>
            <a:off x="339725" y="479425"/>
            <a:ext cx="5815013" cy="2119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68338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668338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668338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668338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668338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668338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668338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668338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668338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100">
                <a:latin typeface="Apple LiSung" charset="0"/>
                <a:sym typeface="Apple LiSung" charset="0"/>
              </a:rPr>
              <a:t>Во время всеукраинской премьеры песня "Пальчики", песня была в ротации на многих радиостанциях Украины и долгое время занимала лидирующие позиции в  чарте медийной организации "FDR". Презентация клипа на песню "Пальчики" состоялась в мае 2013 года. Ссылка на видео </a:t>
            </a:r>
            <a:endParaRPr kumimoji="0" lang="ru-RU" altLang="ru-RU"/>
          </a:p>
        </p:txBody>
      </p:sp>
      <p:pic>
        <p:nvPicPr>
          <p:cNvPr id="5124" name="Picture 4" descr="_DDV4122-sma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165100" y="6821488"/>
            <a:ext cx="619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en-US" altLang="ru-RU" sz="2000"/>
              <a:t>http://www.youtube.com/watch?v=eTc62V8mhnM</a:t>
            </a:r>
            <a:endParaRPr kumimoji="0" lang="ru-RU" altLang="ru-RU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1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_DDV3906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6502400" cy="9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4863" y="6748463"/>
            <a:ext cx="4938712" cy="1682750"/>
          </a:xfrm>
        </p:spPr>
        <p:txBody>
          <a:bodyPr/>
          <a:lstStyle/>
          <a:p>
            <a:pPr marL="0" indent="0" algn="ctr" defTabSz="692150">
              <a:spcBef>
                <a:spcPct val="0"/>
              </a:spcBef>
            </a:pPr>
            <a:endParaRPr kumimoji="0" lang="ru-RU" altLang="ru-RU" sz="2100" smtClean="0">
              <a:latin typeface="Apple LiSung" charset="0"/>
              <a:sym typeface="Apple LiSung" charset="0"/>
            </a:endParaRPr>
          </a:p>
          <a:p>
            <a:pPr marL="0" indent="0" algn="ctr" defTabSz="692150">
              <a:spcBef>
                <a:spcPct val="0"/>
              </a:spcBef>
            </a:pPr>
            <a:r>
              <a:rPr kumimoji="0" lang="ru-RU" altLang="ru-RU" sz="2100" smtClean="0">
                <a:latin typeface="Apple LiSung" charset="0"/>
                <a:sym typeface="Apple LiSung" charset="0"/>
              </a:rPr>
              <a:t>Альбом "Ferrari music" успешно стартовал на iTunes и уже появился в магазине Deezer, словно оправдывая престиж и скорость машины Ferrari.</a:t>
            </a:r>
            <a:endParaRPr kumimoji="0" lang="ru-RU" altLang="ru-RU" smtClean="0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879475" y="784225"/>
            <a:ext cx="4789488" cy="1744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733425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733425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733425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733425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733425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733425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733425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733425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733425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300">
                <a:latin typeface="Apple LiSung" charset="0"/>
                <a:sym typeface="Apple LiSung" charset="0"/>
              </a:rPr>
              <a:t>Украинская премьера нового альбома Сергея Осипенко "Ferrari music" состоялась 25 декабря в Pravda Bar.</a:t>
            </a: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627063" y="3308350"/>
            <a:ext cx="5294312" cy="2400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921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6921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6921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6921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6921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69215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69215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69215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69215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endParaRPr kumimoji="0" lang="ru-RU" altLang="ru-RU" sz="2100">
              <a:latin typeface="Apple LiSung" charset="0"/>
              <a:sym typeface="Apple LiSung" charset="0"/>
            </a:endParaRPr>
          </a:p>
          <a:p>
            <a:r>
              <a:rPr kumimoji="0" lang="ru-RU" altLang="ru-RU" sz="2100">
                <a:latin typeface="Apple LiSung" charset="0"/>
                <a:sym typeface="Apple LiSung" charset="0"/>
              </a:rPr>
              <a:t>Альбом и имя Сергея Осипенко стремительно завоевывают музыкальное пространство шоу бизнеса</a:t>
            </a:r>
          </a:p>
          <a:p>
            <a:r>
              <a:rPr kumimoji="0" lang="ru-RU" altLang="ru-RU" sz="2100">
                <a:latin typeface="Apple LiSung" charset="0"/>
                <a:sym typeface="Apple LiSung" charset="0"/>
              </a:rPr>
              <a:t>В альбом вошли одиннадцать треков, некоторые из них уже известны украинской аудитории.</a:t>
            </a:r>
            <a:endParaRPr kumimoji="0"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4288"/>
            <a:ext cx="9967913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93325" y="80963"/>
            <a:ext cx="2492375" cy="488950"/>
          </a:xfrm>
        </p:spPr>
        <p:txBody>
          <a:bodyPr/>
          <a:lstStyle/>
          <a:p>
            <a:pPr marL="0" indent="0" algn="ctr" defTabSz="733425">
              <a:spcBef>
                <a:spcPct val="0"/>
              </a:spcBef>
            </a:pPr>
            <a:r>
              <a:rPr kumimoji="0" lang="ru-RU" altLang="ru-RU" sz="2800" smtClean="0">
                <a:latin typeface="Apple LiSung" charset="0"/>
                <a:sym typeface="Apple LiSung" charset="0"/>
              </a:rPr>
              <a:t>Трек лист</a:t>
            </a:r>
            <a:endParaRPr kumimoji="0" lang="ru-RU" altLang="ru-RU" smtClean="0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10263188" y="1393825"/>
            <a:ext cx="150336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Стамбул</a:t>
            </a:r>
            <a:endParaRPr kumimoji="0" lang="ru-RU" altLang="ru-RU"/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10306050" y="773113"/>
            <a:ext cx="1651000" cy="490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Атмосфера</a:t>
            </a:r>
            <a:endParaRPr kumimoji="0" lang="ru-RU" altLang="ru-RU"/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10225088" y="2038350"/>
            <a:ext cx="133350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Фибра</a:t>
            </a:r>
            <a:endParaRPr kumimoji="0" lang="ru-RU" altLang="ru-RU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10169525" y="2682875"/>
            <a:ext cx="133350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Бали</a:t>
            </a:r>
            <a:endParaRPr kumimoji="0" lang="ru-RU" altLang="ru-RU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10136188" y="3359150"/>
            <a:ext cx="1333500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Имя</a:t>
            </a:r>
            <a:endParaRPr kumimoji="0" lang="ru-RU" altLang="ru-RU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>
            <a:off x="10245725" y="4037013"/>
            <a:ext cx="2182813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Ломтик манго</a:t>
            </a:r>
            <a:endParaRPr kumimoji="0" lang="ru-RU" altLang="ru-RU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10336213" y="4713288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Монако</a:t>
            </a:r>
            <a:endParaRPr kumimoji="0" lang="ru-RU" altLang="ru-RU"/>
          </a:p>
        </p:txBody>
      </p:sp>
      <p:sp>
        <p:nvSpPr>
          <p:cNvPr id="7178" name="AutoShape 10"/>
          <p:cNvSpPr>
            <a:spLocks/>
          </p:cNvSpPr>
          <p:nvPr/>
        </p:nvSpPr>
        <p:spPr bwMode="auto">
          <a:xfrm>
            <a:off x="10206038" y="5319713"/>
            <a:ext cx="1509712" cy="490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300">
                <a:latin typeface="Apple LiSung" charset="0"/>
                <a:sym typeface="Apple LiSung" charset="0"/>
              </a:rPr>
              <a:t>- Ferrari</a:t>
            </a:r>
            <a:endParaRPr kumimoji="0" lang="ru-RU" altLang="ru-RU"/>
          </a:p>
        </p:txBody>
      </p:sp>
      <p:sp>
        <p:nvSpPr>
          <p:cNvPr id="7179" name="AutoShape 11"/>
          <p:cNvSpPr>
            <a:spLocks/>
          </p:cNvSpPr>
          <p:nvPr/>
        </p:nvSpPr>
        <p:spPr bwMode="auto">
          <a:xfrm>
            <a:off x="10231438" y="5945188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Грани</a:t>
            </a:r>
            <a:endParaRPr kumimoji="0" lang="ru-RU" altLang="ru-RU"/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>
            <a:off x="10348913" y="6596063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Планета</a:t>
            </a:r>
            <a:endParaRPr kumimoji="0" lang="ru-RU" altLang="ru-RU"/>
          </a:p>
        </p:txBody>
      </p:sp>
      <p:sp>
        <p:nvSpPr>
          <p:cNvPr id="7181" name="AutoShape 13"/>
          <p:cNvSpPr>
            <a:spLocks/>
          </p:cNvSpPr>
          <p:nvPr/>
        </p:nvSpPr>
        <p:spPr bwMode="auto">
          <a:xfrm>
            <a:off x="10234613" y="7246938"/>
            <a:ext cx="1812925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Бисер нот</a:t>
            </a:r>
            <a:endParaRPr kumimoji="0" lang="ru-RU" altLang="ru-RU"/>
          </a:p>
        </p:txBody>
      </p:sp>
      <p:sp>
        <p:nvSpPr>
          <p:cNvPr id="7182" name="AutoShape 14"/>
          <p:cNvSpPr>
            <a:spLocks/>
          </p:cNvSpPr>
          <p:nvPr/>
        </p:nvSpPr>
        <p:spPr bwMode="auto">
          <a:xfrm>
            <a:off x="10390188" y="7829550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Счастье</a:t>
            </a:r>
            <a:endParaRPr kumimoji="0" lang="ru-RU" altLang="ru-RU"/>
          </a:p>
        </p:txBody>
      </p:sp>
      <p:sp>
        <p:nvSpPr>
          <p:cNvPr id="7183" name="AutoShape 15"/>
          <p:cNvSpPr>
            <a:spLocks/>
          </p:cNvSpPr>
          <p:nvPr/>
        </p:nvSpPr>
        <p:spPr bwMode="auto">
          <a:xfrm>
            <a:off x="10463213" y="8405813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Пальчики</a:t>
            </a:r>
            <a:endParaRPr kumimoji="0" lang="ru-RU" altLang="ru-RU"/>
          </a:p>
        </p:txBody>
      </p:sp>
      <p:sp>
        <p:nvSpPr>
          <p:cNvPr id="7184" name="AutoShape 16"/>
          <p:cNvSpPr>
            <a:spLocks/>
          </p:cNvSpPr>
          <p:nvPr/>
        </p:nvSpPr>
        <p:spPr bwMode="auto">
          <a:xfrm>
            <a:off x="10345738" y="9069388"/>
            <a:ext cx="1331912" cy="488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8255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2000">
                <a:latin typeface="Apple LiSung" charset="0"/>
                <a:sym typeface="Apple LiSung" charset="0"/>
              </a:rPr>
              <a:t>- Повесть</a:t>
            </a:r>
            <a:endParaRPr kumimoji="0"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767513" y="869950"/>
            <a:ext cx="6094412" cy="9320213"/>
          </a:xfrm>
        </p:spPr>
        <p:txBody>
          <a:bodyPr/>
          <a:lstStyle/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800" b="1" i="1">
                <a:latin typeface="Apple LiSung" charset="0"/>
                <a:sym typeface="Apple LiSung" charset="0"/>
              </a:rPr>
              <a:t>Здравствуйте уважаемые организаторы концертов!</a:t>
            </a:r>
          </a:p>
          <a:p>
            <a:pPr marL="0" indent="0" algn="ctr" defTabSz="338138">
              <a:spcBef>
                <a:spcPts val="800"/>
              </a:spcBef>
            </a:pPr>
            <a:endParaRPr kumimoji="0" lang="ru-RU" altLang="ru-RU" sz="1400">
              <a:latin typeface="Apple LiSung" charset="0"/>
              <a:sym typeface="Apple LiSung" charset="0"/>
            </a:endParaRP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>
                <a:latin typeface="Apple LiSung" charset="0"/>
                <a:sym typeface="Apple LiSung" charset="0"/>
              </a:rPr>
              <a:t>Мы надеемся, что выполнение условий нашего райдера не сильно обременит Вас, и нам будет приятно работать с Вами, как на этом этапе сотрудничества, так и в дальнейшем.</a:t>
            </a:r>
          </a:p>
          <a:p>
            <a:pPr marL="0" indent="0" algn="ctr" defTabSz="338138">
              <a:spcBef>
                <a:spcPts val="800"/>
              </a:spcBef>
            </a:pPr>
            <a:endParaRPr kumimoji="0" lang="ru-RU" altLang="ru-RU" sz="800" i="1">
              <a:latin typeface="Apple LiSung" charset="0"/>
              <a:sym typeface="Apple LiSung" charset="0"/>
            </a:endParaRP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ГАСТРОЛЬНЫЙ РАЙДЕР ИСПОЛНИТЕЛЯ 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СЕРГЕ ОСИПЕНКО 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b="1" i="1">
                <a:latin typeface="Apple LiSung" charset="0"/>
                <a:sym typeface="Apple LiSung" charset="0"/>
              </a:rPr>
              <a:t>Состав коллектива</a:t>
            </a:r>
            <a:r>
              <a:rPr kumimoji="0" lang="ru-RU" altLang="ru-RU" sz="1400" i="1">
                <a:latin typeface="Apple LiSung" charset="0"/>
                <a:sym typeface="Apple LiSung" charset="0"/>
              </a:rPr>
              <a:t>:</a:t>
            </a:r>
            <a:endParaRPr kumimoji="0" lang="ru-RU" altLang="ru-RU" sz="800" i="1">
              <a:latin typeface="Apple LiSung" charset="0"/>
              <a:sym typeface="Apple LiSung" charset="0"/>
            </a:endParaRP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- исполнитель</a:t>
            </a:r>
            <a:br>
              <a:rPr kumimoji="0" lang="ru-RU" altLang="ru-RU" sz="1400" i="1">
                <a:latin typeface="Apple LiSung" charset="0"/>
                <a:sym typeface="Apple LiSung" charset="0"/>
              </a:rPr>
            </a:br>
            <a:r>
              <a:rPr kumimoji="0" lang="ru-RU" altLang="ru-RU" sz="1400" i="1">
                <a:latin typeface="Apple LiSung" charset="0"/>
                <a:sym typeface="Apple LiSung" charset="0"/>
              </a:rPr>
              <a:t>- директор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и 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800" i="1">
                <a:latin typeface="Apple LiSung" charset="0"/>
                <a:sym typeface="Apple LiSung" charset="0"/>
              </a:rPr>
              <a:t>балет 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Артист выезжает на гастроли только в случае 50% предоплаты.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   Если артист выезжает в другой город предоплата должна составлять не менее 75% от его гонорара.</a:t>
            </a:r>
          </a:p>
          <a:p>
            <a:pPr marL="0" indent="0" algn="ctr" defTabSz="338138">
              <a:spcBef>
                <a:spcPts val="800"/>
              </a:spcBef>
            </a:pPr>
            <a:endParaRPr kumimoji="0" lang="ru-RU" altLang="ru-RU" sz="800" i="1">
              <a:latin typeface="Apple LiSung" charset="0"/>
              <a:sym typeface="Apple LiSung" charset="0"/>
            </a:endParaRP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ОСОБЫЕ УСЛОВИЯ: 50%-75% гонорара является невозвращаемым авансом, в случае если организаторы отказываются от проведения концерта или хотят перенести его на другую дату, а дата не совпадает с датами графика коллектива.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В случае выступления артиста в другом городе, заказчик  обеспечивает трансфер и предоставляет на все время пребывания артиста проживание в отеле не меньше 4*, 2 одноместных, 1 двухместный номер а так же организовывает питание для артиста на 4  персоны три раза в день (ресторан), либо оговаривается отдельно!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i="1">
                <a:latin typeface="Apple LiSung" charset="0"/>
                <a:sym typeface="Apple LiSung" charset="0"/>
              </a:rPr>
              <a:t>Во время работы на площадке мы требуем предоставление гримерной комнаты на 4-5 человек.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 b="1">
                <a:latin typeface="Apple LiSung" charset="0"/>
                <a:sym typeface="Apple LiSung" charset="0"/>
              </a:rPr>
              <a:t>Что должно быть в гримерной комнате: </a:t>
            </a:r>
            <a:r>
              <a:rPr kumimoji="0" lang="ru-RU" altLang="ru-RU" sz="1400">
                <a:latin typeface="Apple LiSung" charset="0"/>
                <a:sym typeface="Apple LiSung" charset="0"/>
              </a:rPr>
              <a:t> стол, зеркало, стулья, диван или кресла, вешалки, исправные розетки, утюг, гладильная доска.</a:t>
            </a:r>
          </a:p>
          <a:p>
            <a:pPr marL="0" indent="0" algn="ctr" defTabSz="338138">
              <a:spcBef>
                <a:spcPts val="800"/>
              </a:spcBef>
            </a:pPr>
            <a:r>
              <a:rPr kumimoji="0" lang="ru-RU" altLang="ru-RU" sz="1400">
                <a:latin typeface="Apple LiSung" charset="0"/>
                <a:sym typeface="Apple LiSung" charset="0"/>
              </a:rPr>
              <a:t>Необходимо, чтобы в гримерной комнате находились:</a:t>
            </a:r>
            <a:br>
              <a:rPr kumimoji="0" lang="ru-RU" altLang="ru-RU" sz="1400">
                <a:latin typeface="Apple LiSung" charset="0"/>
                <a:sym typeface="Apple LiSung" charset="0"/>
              </a:rPr>
            </a:br>
            <a:r>
              <a:rPr kumimoji="0" lang="ru-RU" altLang="ru-RU" sz="1400">
                <a:latin typeface="Apple LiSung" charset="0"/>
                <a:sym typeface="Apple LiSung" charset="0"/>
              </a:rPr>
              <a:t>- минеральная вода без газа – 4 л (предпочтительна упаковка воды по 0.5 л); - в достаточном количестве горячий чай, кофе и бутерброды, необходимая посуда.</a:t>
            </a:r>
            <a:endParaRPr kumimoji="0" lang="ru-RU" altLang="ru-RU" sz="800">
              <a:latin typeface="Apple LiSung" charset="0"/>
              <a:sym typeface="Apple LiSung" charset="0"/>
            </a:endParaRPr>
          </a:p>
          <a:p>
            <a:pPr marL="0" indent="0" algn="ctr" defTabSz="338138">
              <a:spcBef>
                <a:spcPts val="800"/>
              </a:spcBef>
            </a:pPr>
            <a:endParaRPr kumimoji="0" lang="ru-RU" altLang="ru-RU" sz="800">
              <a:latin typeface="Apple LiSung" charset="0"/>
              <a:sym typeface="Apple LiSung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9563" y="60325"/>
            <a:ext cx="6092825" cy="746125"/>
          </a:xfrm>
        </p:spPr>
        <p:txBody>
          <a:bodyPr/>
          <a:lstStyle/>
          <a:p>
            <a:pPr defTabSz="601663"/>
            <a:r>
              <a:rPr kumimoji="0" lang="ru-RU" altLang="ru-RU" sz="4500" smtClean="0">
                <a:latin typeface="Apple LiSung" charset="0"/>
                <a:sym typeface="Apple LiSung" charset="0"/>
              </a:rPr>
              <a:t> Бытовой райдер</a:t>
            </a:r>
            <a:endParaRPr kumimoji="0" lang="ru-RU" altLang="ru-RU" smtClean="0"/>
          </a:p>
        </p:txBody>
      </p:sp>
      <p:pic>
        <p:nvPicPr>
          <p:cNvPr id="8195" name="Picture 3" descr="_DDV4009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_DDV4113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AutoShape 2"/>
          <p:cNvSpPr>
            <a:spLocks/>
          </p:cNvSpPr>
          <p:nvPr/>
        </p:nvSpPr>
        <p:spPr bwMode="auto">
          <a:xfrm>
            <a:off x="309563" y="1131888"/>
            <a:ext cx="5865812" cy="844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7093" tIns="27093" rIns="27093" bIns="27093" anchor="ctr"/>
          <a:lstStyle>
            <a:lvl1pPr defTabSz="4572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4572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4572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4572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457200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>Продолжительность концертной программы: 30 - 60 мин.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/>
            </a:r>
            <a:br>
              <a:rPr kumimoji="0" lang="ru-RU" altLang="ru-RU" sz="1600">
                <a:latin typeface="Apple LiSung" charset="0"/>
                <a:sym typeface="Apple LiSung" charset="0"/>
              </a:rPr>
            </a:br>
            <a:r>
              <a:rPr kumimoji="0" lang="ru-RU" altLang="ru-RU" sz="1600">
                <a:latin typeface="Apple LiSung" charset="0"/>
                <a:sym typeface="Apple LiSung" charset="0"/>
              </a:rPr>
              <a:t>Звук: Портальная звуковая система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/>
            </a:r>
            <a:br>
              <a:rPr kumimoji="0" lang="ru-RU" altLang="ru-RU" sz="1600">
                <a:latin typeface="Apple LiSung" charset="0"/>
                <a:sym typeface="Apple LiSung" charset="0"/>
              </a:rPr>
            </a:br>
            <a:r>
              <a:rPr kumimoji="0" lang="ru-RU" altLang="ru-RU" sz="1600">
                <a:latin typeface="Apple LiSung" charset="0"/>
                <a:sym typeface="Apple LiSung" charset="0"/>
              </a:rPr>
              <a:t>Пульт: Основной микшерный пульт </a:t>
            </a:r>
            <a:r>
              <a:rPr kumimoji="0" lang="ru-RU" altLang="ru-RU" sz="1600" i="1">
                <a:latin typeface="Apple LiSung" charset="0"/>
                <a:sym typeface="Apple LiSung" charset="0"/>
              </a:rPr>
              <a:t>( предпочтительны пульты : ALLEN&amp;HEATH,MIDAS,YAMAHA,SOUNDCRAFT</a:t>
            </a:r>
            <a:r>
              <a:rPr kumimoji="0" lang="ru-RU" altLang="ru-RU" sz="1600">
                <a:latin typeface="Apple LiSung" charset="0"/>
                <a:sym typeface="Apple LiSung" charset="0"/>
              </a:rPr>
              <a:t>) </a:t>
            </a:r>
            <a:r>
              <a:rPr kumimoji="0" lang="ru-RU" altLang="ru-RU" sz="1600" b="1">
                <a:latin typeface="Apple LiSung" charset="0"/>
                <a:sym typeface="Apple LiSung" charset="0"/>
              </a:rPr>
              <a:t>+ </a:t>
            </a:r>
            <a:r>
              <a:rPr kumimoji="0" lang="ru-RU" altLang="ru-RU" sz="1600">
                <a:latin typeface="Apple LiSung" charset="0"/>
                <a:sym typeface="Apple LiSung" charset="0"/>
              </a:rPr>
              <a:t>вокальная обработка - устойчивая не вибрирующая сцена;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>- наличие минимум 2-х мониторов на передней линии сцены; - наличие светового оборудования;</a:t>
            </a:r>
            <a:br>
              <a:rPr kumimoji="0" lang="ru-RU" altLang="ru-RU" sz="1600">
                <a:latin typeface="Apple LiSung" charset="0"/>
                <a:sym typeface="Apple LiSung" charset="0"/>
              </a:rPr>
            </a:br>
            <a:r>
              <a:rPr kumimoji="0" lang="ru-RU" altLang="ru-RU" sz="1600">
                <a:latin typeface="Apple LiSung" charset="0"/>
                <a:sym typeface="Apple LiSung" charset="0"/>
              </a:rPr>
              <a:t>- 1 радио микрофон SHURE SM-58</a:t>
            </a:r>
            <a:br>
              <a:rPr kumimoji="0" lang="ru-RU" altLang="ru-RU" sz="1600">
                <a:latin typeface="Apple LiSung" charset="0"/>
                <a:sym typeface="Apple LiSung" charset="0"/>
              </a:rPr>
            </a:br>
            <a:r>
              <a:rPr kumimoji="0" lang="ru-RU" altLang="ru-RU" sz="1600">
                <a:latin typeface="Apple LiSung" charset="0"/>
                <a:sym typeface="Apple LiSung" charset="0"/>
              </a:rPr>
              <a:t>- стойка для микрофона;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 b="1">
                <a:latin typeface="Apple LiSung" charset="0"/>
                <a:sym typeface="Apple LiSung" charset="0"/>
              </a:rPr>
              <a:t>Настройка звука </a:t>
            </a:r>
            <a:r>
              <a:rPr kumimoji="0" lang="ru-RU" altLang="ru-RU" sz="1600">
                <a:latin typeface="Apple LiSung" charset="0"/>
                <a:sym typeface="Apple LiSung" charset="0"/>
              </a:rPr>
              <a:t>(sound check) проводится заранее не менее чем за час до концерта, аппаратура должна быть настроена и полностью готова к работе, включая сцену и свет, а технический персонал быть на месте.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>Организаторы должны позаботиться, чтобы до концерта не изменялись настройки звука, полученные при саундчеке (</a:t>
            </a:r>
            <a:r>
              <a:rPr kumimoji="0" lang="ru-RU" altLang="ru-RU" sz="1600" i="1">
                <a:latin typeface="Apple LiSung" charset="0"/>
                <a:sym typeface="Apple LiSung" charset="0"/>
              </a:rPr>
              <a:t>заклеить фэйдеры скетчем, поставить метки, скопировать настройки)</a:t>
            </a:r>
            <a:r>
              <a:rPr kumimoji="0" lang="ru-RU" altLang="ru-RU" sz="1600">
                <a:latin typeface="Apple LiSung" charset="0"/>
                <a:sym typeface="Apple LiSung" charset="0"/>
              </a:rPr>
              <a:t>.</a:t>
            </a:r>
            <a:br>
              <a:rPr kumimoji="0" lang="ru-RU" altLang="ru-RU" sz="1600">
                <a:latin typeface="Apple LiSung" charset="0"/>
                <a:sym typeface="Apple LiSung" charset="0"/>
              </a:rPr>
            </a:br>
            <a:r>
              <a:rPr kumimoji="0" lang="ru-RU" altLang="ru-RU" sz="1600">
                <a:latin typeface="Apple LiSung" charset="0"/>
                <a:sym typeface="Apple LiSung" charset="0"/>
              </a:rPr>
              <a:t>Для согласования возникающих технических вопросов звоните не позднее, чем за неделю до концерта.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 b="1">
                <a:latin typeface="Apple LiSung" charset="0"/>
                <a:sym typeface="Apple LiSung" charset="0"/>
              </a:rPr>
              <a:t>Внимание!</a:t>
            </a:r>
            <a:endParaRPr kumimoji="0" lang="ru-RU" altLang="ru-RU" sz="1600">
              <a:latin typeface="Apple LiSung" charset="0"/>
              <a:sym typeface="Apple LiSung" charset="0"/>
            </a:endParaRPr>
          </a:p>
          <a:p>
            <a:pPr>
              <a:spcBef>
                <a:spcPts val="1200"/>
              </a:spcBef>
            </a:pPr>
            <a:r>
              <a:rPr kumimoji="0" lang="ru-RU" altLang="ru-RU" sz="1600">
                <a:latin typeface="Apple LiSung" charset="0"/>
                <a:sym typeface="Apple LiSung" charset="0"/>
              </a:rPr>
              <a:t>Большая просьба заранее составлять план приема артистов и высылать его администратору, чтобы скоординировать действия обоих сторон и избежать организационных трудностей.</a:t>
            </a:r>
          </a:p>
          <a:p>
            <a:pPr>
              <a:spcBef>
                <a:spcPts val="1200"/>
              </a:spcBef>
            </a:pPr>
            <a:r>
              <a:rPr kumimoji="0" lang="ru-RU" altLang="ru-RU" sz="1600" i="1">
                <a:latin typeface="Apple LiSung" charset="0"/>
                <a:sym typeface="Apple LiSung" charset="0"/>
              </a:rPr>
              <a:t>В случае нарушения или неполного выполнения условий райдера, коллектив оставляет за собой полное право отказаться от выступления, а также оставить у себя все заранее сделанные предоплаты.</a:t>
            </a:r>
            <a:endParaRPr kumimoji="0" lang="ru-RU" altLang="ru-RU" sz="1600">
              <a:latin typeface="Apple LiSung" charset="0"/>
              <a:sym typeface="Apple LiSung" charset="0"/>
            </a:endParaRP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207963" y="69850"/>
            <a:ext cx="6094412" cy="747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601663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1pPr>
            <a:lvl2pPr marL="742950" indent="-285750" defTabSz="601663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2pPr>
            <a:lvl3pPr marL="1143000" indent="-228600" defTabSz="601663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3pPr>
            <a:lvl4pPr marL="1600200" indent="-228600" defTabSz="601663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4pPr>
            <a:lvl5pPr marL="2057400" indent="-228600" defTabSz="601663"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5pPr>
            <a:lvl6pPr marL="2514600" indent="-228600" algn="ctr" defTabSz="601663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6pPr>
            <a:lvl7pPr marL="2971800" indent="-228600" algn="ctr" defTabSz="601663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7pPr>
            <a:lvl8pPr marL="3429000" indent="-228600" algn="ctr" defTabSz="601663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8pPr>
            <a:lvl9pPr marL="3886200" indent="-228600" algn="ctr" defTabSz="601663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FFFFFF"/>
                </a:solidFill>
                <a:latin typeface="Helvetica Light" charset="0"/>
                <a:cs typeface="Arial" panose="020B0604020202020204" pitchFamily="34" charset="0"/>
                <a:sym typeface="Helvetica Light" charset="0"/>
              </a:defRPr>
            </a:lvl9pPr>
          </a:lstStyle>
          <a:p>
            <a:r>
              <a:rPr kumimoji="0" lang="ru-RU" altLang="ru-RU" sz="4500">
                <a:latin typeface="Apple LiSung" charset="0"/>
                <a:sym typeface="Apple LiSung" charset="0"/>
              </a:rPr>
              <a:t> Технический райдер</a:t>
            </a:r>
            <a:endParaRPr kumimoji="0"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1E201F"/>
            </a:gs>
            <a:gs pos="100000">
              <a:srgbClr val="44494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_DDV4137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51838" y="2019300"/>
            <a:ext cx="3222625" cy="984250"/>
          </a:xfrm>
        </p:spPr>
        <p:txBody>
          <a:bodyPr/>
          <a:lstStyle/>
          <a:p>
            <a:r>
              <a:rPr kumimoji="0" lang="ru-RU" altLang="ru-RU" sz="5200" smtClean="0">
                <a:latin typeface="Apple LiSung" charset="0"/>
                <a:sym typeface="Apple LiSung" charset="0"/>
              </a:rPr>
              <a:t>Контакты:</a:t>
            </a:r>
            <a:endParaRPr kumimoji="0"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9675" y="3562350"/>
            <a:ext cx="4806950" cy="45831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  <a:t>+77013782775</a:t>
            </a:r>
            <a:b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</a:br>
            <a: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  <a:t/>
            </a:r>
            <a:b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</a:br>
            <a: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  <a:t>валентина</a:t>
            </a:r>
            <a:b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</a:br>
            <a: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  <a:t/>
            </a:r>
            <a:b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</a:br>
            <a: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  <a:t>почта </a:t>
            </a:r>
            <a:br>
              <a:rPr kumimoji="0" lang="ru-RU" sz="3400" u="sng" dirty="0">
                <a:latin typeface="Apple LiSung" charset="0"/>
                <a:cs typeface="Apple LiSung" charset="0"/>
                <a:sym typeface="Apple LiSung" charset="0"/>
              </a:rPr>
            </a:br>
            <a:r>
              <a:rPr kumimoji="0" lang="arn-CL" sz="3400" u="sng" dirty="0">
                <a:latin typeface="Apple LiSung" charset="0"/>
                <a:cs typeface="Apple LiSung" charset="0"/>
                <a:sym typeface="Apple LiSung" charset="0"/>
              </a:rPr>
              <a:t>serg-os@mail.ua</a:t>
            </a:r>
            <a:endParaRPr kumimoji="0" lang="ru-RU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53585F"/>
      </a:dk1>
      <a:lt1>
        <a:srgbClr val="FFFFFF"/>
      </a:lt1>
      <a:dk2>
        <a:srgbClr val="FF0000"/>
      </a:dk2>
      <a:lt2>
        <a:srgbClr val="DCDEE0"/>
      </a:lt2>
      <a:accent1>
        <a:srgbClr val="0065C1"/>
      </a:accent1>
      <a:accent2>
        <a:srgbClr val="189B1A"/>
      </a:accent2>
      <a:accent3>
        <a:srgbClr val="FFAAAA"/>
      </a:accent3>
      <a:accent4>
        <a:srgbClr val="DADADA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 Light"/>
        <a:ea typeface="Arial"/>
        <a:cs typeface="Helvetica Light"/>
      </a:majorFont>
      <a:minorFont>
        <a:latin typeface="Helvetica Light"/>
        <a:ea typeface="Arial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127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algn="ctr" rotWithShape="0">
            <a:srgbClr val="000000">
              <a:alpha val="79999"/>
            </a:srgbClr>
          </a:outerShdw>
        </a:effectLst>
      </a:spPr>
      <a:bodyPr vert="horz" wrap="square" lIns="27093" tIns="27093" rIns="27093" bIns="27093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C1"/>
            </a:gs>
            <a:gs pos="100000">
              <a:srgbClr val="094593"/>
            </a:gs>
          </a:gsLst>
          <a:lin ang="5400000"/>
        </a:gradFill>
        <a:ln w="127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algn="ctr" rotWithShape="0">
            <a:srgbClr val="000000">
              <a:alpha val="79999"/>
            </a:srgbClr>
          </a:outerShdw>
        </a:effectLst>
      </a:spPr>
      <a:bodyPr vert="horz" wrap="square" lIns="27093" tIns="27093" rIns="27093" bIns="27093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Arial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FFFFFF"/>
      </a:accent3>
      <a:accent4>
        <a:srgbClr val="000000"/>
      </a:accent4>
      <a:accent5>
        <a:srgbClr val="AAB8DD"/>
      </a:accent5>
      <a:accent6>
        <a:srgbClr val="158C1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365</Words>
  <Application>Microsoft Office PowerPoint</Application>
  <PresentationFormat>Произвольный</PresentationFormat>
  <Paragraphs>70</Paragraphs>
  <Slides>8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Сергей Осипенко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 Бытовой райдер</vt:lpstr>
      <vt:lpstr>Презентация PowerPoint</vt:lpstr>
      <vt:lpstr>Контакты:</vt:lpstr>
    </vt:vector>
  </TitlesOfParts>
  <LinksUpToDate>false</LinksUpToDate>
  <SharedDoc>false</SharedDoc>
  <HLinks>
    <vt:vector size="24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https://www.facebook.com/olegscott.krasilnikov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http://www.serg-os.com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mailto:krasilnikovoleg@icloud.com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https://www.facebook.com/olegscott.krasilnikov</vt:lpwstr>
      </vt:variant>
      <vt:variant>
        <vt:lpwstr/>
      </vt:variant>
    </vt:vector>
  </HLinks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Осипенко</dc:title>
  <cp:lastModifiedBy>Олег Красильников</cp:lastModifiedBy>
  <cp:revision>8</cp:revision>
  <dcterms:modified xsi:type="dcterms:W3CDTF">2014-11-22T16:24:45Z</dcterms:modified>
</cp:coreProperties>
</file>