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ECD"/>
    <a:srgbClr val="D0C3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708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31F51-8236-4A70-99D2-A2BA567FA0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673C5-9ED2-460C-97FA-223744ADC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21DA0-319B-40B7-81B3-BE1659A59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D160D-F009-472F-A12F-D1EB7C7DF4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4F1DE-CA9D-421B-B8C0-62729AFC0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D455-4BD8-407F-8D42-B91AD4EBA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FEA2-B9A5-45F1-9071-BE50F9AD2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35AC5-D9F2-444B-9187-079302984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F93F-A670-42C9-9E31-A23DA64DE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1B0A1-101E-4344-9015-03CBD6C629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3C482-7E6A-461D-A3B1-89527E8E98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40F231-F6AE-4302-BB71-8A5FF0D53C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YHUHvGQqXaA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youtu.be/zjMuffCiEY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talant.ru/" TargetMode="External"/><Relationship Id="rId5" Type="http://schemas.openxmlformats.org/officeDocument/2006/relationships/hyperlink" Target="http://vk.com/club4700818" TargetMode="External"/><Relationship Id="rId4" Type="http://schemas.openxmlformats.org/officeDocument/2006/relationships/hyperlink" Target="http://www.dmslife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uppadms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eliz_BG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29264"/>
            <a:ext cx="9144000" cy="1428736"/>
          </a:xfrm>
          <a:prstGeom prst="rect">
            <a:avLst/>
          </a:prstGeom>
        </p:spPr>
      </p:pic>
      <p:pic>
        <p:nvPicPr>
          <p:cNvPr id="10" name="Рисунок 9" descr="Reliz_BG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2873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42900"/>
            <a:ext cx="9144000" cy="1470025"/>
          </a:xfrm>
        </p:spPr>
        <p:txBody>
          <a:bodyPr/>
          <a:lstStyle/>
          <a:p>
            <a:r>
              <a:rPr lang="ru-RU" sz="7200" b="1" dirty="0" smtClean="0">
                <a:latin typeface="+mn-lt"/>
              </a:rPr>
              <a:t>Группа </a:t>
            </a:r>
            <a:r>
              <a:rPr lang="en-US" sz="7200" b="1" dirty="0" smtClean="0">
                <a:latin typeface="+mn-lt"/>
              </a:rPr>
              <a:t>D.M.S.</a:t>
            </a:r>
            <a:endParaRPr lang="ru-RU" sz="7200" b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934" y="928670"/>
            <a:ext cx="4392613" cy="2354262"/>
          </a:xfrm>
        </p:spPr>
        <p:txBody>
          <a:bodyPr/>
          <a:lstStyle/>
          <a:p>
            <a:r>
              <a:rPr lang="en-US" sz="2500" dirty="0" smtClean="0"/>
              <a:t>Drifting Music Style</a:t>
            </a:r>
            <a:endParaRPr lang="ru-RU" sz="2500" dirty="0"/>
          </a:p>
        </p:txBody>
      </p:sp>
      <p:pic>
        <p:nvPicPr>
          <p:cNvPr id="2052" name="Picture 4" descr="ura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040063"/>
            <a:ext cx="1152525" cy="690562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03575" y="3616325"/>
            <a:ext cx="1081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представляет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00034" y="5643578"/>
            <a:ext cx="8215370" cy="8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n-lt"/>
              </a:rPr>
              <a:t>Продюсерский центр «</a:t>
            </a:r>
            <a:r>
              <a:rPr lang="en-US" sz="2400" dirty="0">
                <a:latin typeface="+mn-lt"/>
              </a:rPr>
              <a:t>URA records</a:t>
            </a:r>
            <a:r>
              <a:rPr lang="ru-RU" sz="2400" dirty="0">
                <a:latin typeface="+mn-lt"/>
              </a:rPr>
              <a:t>»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представляет Вашему вниманию уникальную группу «</a:t>
            </a:r>
            <a:r>
              <a:rPr lang="en-US" sz="2400" dirty="0">
                <a:latin typeface="+mn-lt"/>
              </a:rPr>
              <a:t>D.M.S.</a:t>
            </a:r>
            <a:r>
              <a:rPr lang="ru-RU" sz="2400" dirty="0">
                <a:latin typeface="+mn-lt"/>
              </a:rPr>
              <a:t>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428736"/>
            <a:ext cx="9144000" cy="0"/>
          </a:xfrm>
          <a:prstGeom prst="line">
            <a:avLst/>
          </a:prstGeom>
          <a:ln w="28575">
            <a:solidFill>
              <a:srgbClr val="D0C3A4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429264"/>
            <a:ext cx="9144000" cy="0"/>
          </a:xfrm>
          <a:prstGeom prst="line">
            <a:avLst/>
          </a:prstGeom>
          <a:ln w="28575">
            <a:solidFill>
              <a:srgbClr val="D0C3A4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5143504" cy="723810"/>
          </a:xfrm>
          <a:prstGeom prst="rect">
            <a:avLst/>
          </a:prstGeom>
        </p:spPr>
      </p:pic>
      <p:pic>
        <p:nvPicPr>
          <p:cNvPr id="5" name="Рисунок 4" descr="reliz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72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412" y="142852"/>
            <a:ext cx="2285984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РЕЛИЗ</a:t>
            </a:r>
            <a:endParaRPr lang="ru-RU" sz="48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AmbassadoreType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3214678" y="714356"/>
            <a:ext cx="5929322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3306" y="928670"/>
            <a:ext cx="52864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Павел Васильев (</a:t>
            </a:r>
            <a:r>
              <a:rPr lang="ru-RU" sz="1400" dirty="0" err="1" smtClean="0">
                <a:latin typeface="+mn-lt"/>
              </a:rPr>
              <a:t>Mister</a:t>
            </a:r>
            <a:r>
              <a:rPr lang="ru-RU" sz="1400" dirty="0" smtClean="0">
                <a:latin typeface="+mn-lt"/>
              </a:rPr>
              <a:t> DMS, композитор и вокалист) и Алексей </a:t>
            </a:r>
            <a:r>
              <a:rPr lang="ru-RU" sz="1400" dirty="0" err="1" smtClean="0">
                <a:latin typeface="+mn-lt"/>
              </a:rPr>
              <a:t>Фурс</a:t>
            </a:r>
            <a:r>
              <a:rPr lang="ru-RU" sz="1400" dirty="0" smtClean="0">
                <a:latin typeface="+mn-lt"/>
              </a:rPr>
              <a:t> (</a:t>
            </a:r>
            <a:r>
              <a:rPr lang="ru-RU" sz="1400" dirty="0" err="1" smtClean="0">
                <a:latin typeface="+mn-lt"/>
              </a:rPr>
              <a:t>Alex</a:t>
            </a:r>
            <a:r>
              <a:rPr lang="ru-RU" sz="1400" dirty="0" smtClean="0">
                <a:latin typeface="+mn-lt"/>
              </a:rPr>
              <a:t>, вокалист) пришли к концепции свободного стиля в процессе создания своего первого альбома - «</a:t>
            </a:r>
            <a:r>
              <a:rPr lang="ru-RU" sz="1400" dirty="0" err="1" smtClean="0">
                <a:latin typeface="+mn-lt"/>
              </a:rPr>
              <a:t>Drifting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Pop</a:t>
            </a:r>
            <a:r>
              <a:rPr lang="ru-RU" sz="1400" dirty="0" smtClean="0">
                <a:latin typeface="+mn-lt"/>
              </a:rPr>
              <a:t> Vol.1». В 2005 году группа впервые появилась на телеканале TDK. С 2005 по 2011 год Павел и Алексей стали не только постоянными гостями прямых эфиров телеканала TDK. За этот период их приглашали участвовать в творческих передачах кабельного телевидения: «Столица», «ТНТ», «СТС».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400" dirty="0" smtClean="0">
                <a:latin typeface="+mn-lt"/>
              </a:rPr>
              <a:t> Концертная деятельность группы </a:t>
            </a:r>
            <a:r>
              <a:rPr lang="en-US" sz="1400" dirty="0" smtClean="0">
                <a:latin typeface="+mn-lt"/>
              </a:rPr>
              <a:t>D.M.S. </a:t>
            </a:r>
            <a:r>
              <a:rPr lang="ru-RU" sz="1400" dirty="0" smtClean="0">
                <a:latin typeface="+mn-lt"/>
              </a:rPr>
              <a:t>началась сразу же после первого прямого эфира в 2005 году и первым клубом, где выступили Павел и Алексей, был клуб «Слава». Павел закончил работу над </a:t>
            </a:r>
            <a:r>
              <a:rPr lang="ru-RU" sz="1400" dirty="0" err="1" smtClean="0">
                <a:latin typeface="+mn-lt"/>
              </a:rPr>
              <a:t>синглом</a:t>
            </a:r>
            <a:r>
              <a:rPr lang="ru-RU" sz="1400" dirty="0" smtClean="0">
                <a:latin typeface="+mn-lt"/>
              </a:rPr>
              <a:t> компании «</a:t>
            </a:r>
            <a:r>
              <a:rPr lang="ru-RU" sz="1400" dirty="0" err="1" smtClean="0">
                <a:latin typeface="+mn-lt"/>
              </a:rPr>
              <a:t>Keune</a:t>
            </a:r>
            <a:r>
              <a:rPr lang="ru-RU" sz="1400" dirty="0" smtClean="0">
                <a:latin typeface="+mn-lt"/>
              </a:rPr>
              <a:t>», ещё раз доказав, что стилевые решения могут содержать в себе такие несовместимые элементы, как жесткая экспрессивная электрогитара и танцевальная музыка в стиле «</a:t>
            </a:r>
            <a:r>
              <a:rPr lang="ru-RU" sz="1400" dirty="0" err="1" smtClean="0">
                <a:latin typeface="+mn-lt"/>
              </a:rPr>
              <a:t>Dance</a:t>
            </a:r>
            <a:r>
              <a:rPr lang="ru-RU" sz="1400" dirty="0" smtClean="0">
                <a:latin typeface="+mn-lt"/>
              </a:rPr>
              <a:t>». Благодаря этому коллектив стали приглашать для участия в показах стилистов 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с мировым именем. 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5143504" cy="723810"/>
          </a:xfrm>
          <a:prstGeom prst="rect">
            <a:avLst/>
          </a:prstGeom>
        </p:spPr>
      </p:pic>
      <p:pic>
        <p:nvPicPr>
          <p:cNvPr id="5" name="Рисунок 4" descr="reliz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72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412" y="142852"/>
            <a:ext cx="2285984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РЕЛИЗ</a:t>
            </a:r>
            <a:endParaRPr lang="ru-RU" sz="48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AmbassadoreType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3214678" y="714356"/>
            <a:ext cx="5929322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3306" y="928670"/>
            <a:ext cx="5286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400" dirty="0" smtClean="0">
                <a:latin typeface="+mn-lt"/>
              </a:rPr>
              <a:t> В России группа выступала в 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Москве («Город Индиго», «Огурец», «Старая Европа», «Амстердам», «Запасник», «Планета Льда», «Тень»(</a:t>
            </a:r>
            <a:r>
              <a:rPr lang="ru-RU" sz="1400" dirty="0" err="1" smtClean="0">
                <a:latin typeface="+mn-lt"/>
              </a:rPr>
              <a:t>People</a:t>
            </a:r>
            <a:r>
              <a:rPr lang="ru-RU" sz="1400" dirty="0" smtClean="0">
                <a:latin typeface="+mn-lt"/>
              </a:rPr>
              <a:t>), «FM </a:t>
            </a:r>
            <a:r>
              <a:rPr lang="ru-RU" sz="1400" dirty="0" err="1" smtClean="0">
                <a:latin typeface="+mn-lt"/>
              </a:rPr>
              <a:t>Club</a:t>
            </a:r>
            <a:r>
              <a:rPr lang="ru-RU" sz="1400" dirty="0" smtClean="0">
                <a:latin typeface="+mn-lt"/>
              </a:rPr>
              <a:t>», «Самолет», «Дождь-Мажор», «XO», «План Б», «Зона», «Слава», «Точка», гостиница «Космос» (ресторан </a:t>
            </a:r>
            <a:r>
              <a:rPr lang="ru-RU" sz="1400" dirty="0" err="1" smtClean="0">
                <a:latin typeface="+mn-lt"/>
              </a:rPr>
              <a:t>HappyLand</a:t>
            </a:r>
            <a:r>
              <a:rPr lang="ru-RU" sz="1400" dirty="0" smtClean="0">
                <a:latin typeface="+mn-lt"/>
              </a:rPr>
              <a:t>, новогодняя ночь 2011), МИИТ, Гостиный Двор), в Новгороде Великом(«Талисман», «Ночной Океан»). В Черногории, в </a:t>
            </a:r>
            <a:r>
              <a:rPr lang="ru-RU" sz="1400" dirty="0" err="1" smtClean="0">
                <a:latin typeface="+mn-lt"/>
              </a:rPr>
              <a:t>г.Будва</a:t>
            </a:r>
            <a:r>
              <a:rPr lang="ru-RU" sz="1400" dirty="0" smtClean="0">
                <a:latin typeface="+mn-lt"/>
              </a:rPr>
              <a:t> (ресторан «</a:t>
            </a:r>
            <a:r>
              <a:rPr lang="ru-RU" sz="1400" dirty="0" err="1" smtClean="0">
                <a:latin typeface="+mn-lt"/>
              </a:rPr>
              <a:t>Пивница</a:t>
            </a:r>
            <a:r>
              <a:rPr lang="ru-RU" sz="1400" dirty="0" smtClean="0">
                <a:latin typeface="+mn-lt"/>
              </a:rPr>
              <a:t>»). Концерты сопровождались рекламой и ротацией музыкального материала на радиостанциях: «Русская служба новостей» «Комсомольская правда», «Маяк», «Подмосковье», «</a:t>
            </a:r>
            <a:r>
              <a:rPr lang="ru-RU" sz="1400" dirty="0" err="1" smtClean="0">
                <a:latin typeface="+mn-lt"/>
              </a:rPr>
              <a:t>Заневский</a:t>
            </a:r>
            <a:r>
              <a:rPr lang="ru-RU" sz="1400" dirty="0" smtClean="0">
                <a:latin typeface="+mn-lt"/>
              </a:rPr>
              <a:t> канал», «IN ROCK», «Радио России», «Цунами», «Штурм», «Русский Рок», «Радио </a:t>
            </a:r>
            <a:r>
              <a:rPr lang="ru-RU" sz="1400" dirty="0" err="1" smtClean="0">
                <a:latin typeface="+mn-lt"/>
              </a:rPr>
              <a:t>Онлайн</a:t>
            </a:r>
            <a:r>
              <a:rPr lang="ru-RU" sz="1400" dirty="0" smtClean="0">
                <a:latin typeface="+mn-lt"/>
              </a:rPr>
              <a:t>», «</a:t>
            </a:r>
            <a:r>
              <a:rPr lang="ru-RU" sz="1400" dirty="0" err="1" smtClean="0">
                <a:latin typeface="+mn-lt"/>
              </a:rPr>
              <a:t>NEWSmusic</a:t>
            </a:r>
            <a:r>
              <a:rPr lang="ru-RU" sz="1400" dirty="0" smtClean="0">
                <a:latin typeface="+mn-lt"/>
              </a:rPr>
              <a:t>», «</a:t>
            </a:r>
            <a:r>
              <a:rPr lang="ru-RU" sz="1400" dirty="0" err="1" smtClean="0">
                <a:latin typeface="+mn-lt"/>
              </a:rPr>
              <a:t>Absolut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rock</a:t>
            </a:r>
            <a:r>
              <a:rPr lang="ru-RU" sz="1400" dirty="0" smtClean="0">
                <a:latin typeface="+mn-lt"/>
              </a:rPr>
              <a:t>», «</a:t>
            </a:r>
            <a:r>
              <a:rPr lang="ru-RU" sz="1400" dirty="0" err="1" smtClean="0">
                <a:latin typeface="+mn-lt"/>
              </a:rPr>
              <a:t>Клёвое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радио</a:t>
            </a:r>
            <a:r>
              <a:rPr lang="ru-RU" sz="1400" dirty="0" smtClean="0">
                <a:latin typeface="+mn-lt"/>
              </a:rPr>
              <a:t>», «</a:t>
            </a:r>
            <a:r>
              <a:rPr lang="ru-RU" sz="1400" dirty="0" err="1" smtClean="0">
                <a:latin typeface="+mn-lt"/>
              </a:rPr>
              <a:t>Rollstation</a:t>
            </a:r>
            <a:r>
              <a:rPr lang="ru-RU" sz="1400" dirty="0" smtClean="0">
                <a:latin typeface="+mn-lt"/>
              </a:rPr>
              <a:t>», «</a:t>
            </a:r>
            <a:r>
              <a:rPr lang="ru-RU" sz="1400" dirty="0" err="1" smtClean="0">
                <a:latin typeface="+mn-lt"/>
              </a:rPr>
              <a:t>XRadio</a:t>
            </a:r>
            <a:r>
              <a:rPr lang="ru-RU" sz="1400" dirty="0" smtClean="0">
                <a:latin typeface="+mn-lt"/>
              </a:rPr>
              <a:t>», «Радио 101», «канал </a:t>
            </a:r>
            <a:r>
              <a:rPr lang="ru-RU" sz="1400" dirty="0" err="1" smtClean="0">
                <a:latin typeface="+mn-lt"/>
              </a:rPr>
              <a:t>Rock</a:t>
            </a:r>
            <a:r>
              <a:rPr lang="ru-RU" sz="1400" dirty="0" smtClean="0">
                <a:latin typeface="+mn-lt"/>
              </a:rPr>
              <a:t>», «Сцена».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5143504" cy="723810"/>
          </a:xfrm>
          <a:prstGeom prst="rect">
            <a:avLst/>
          </a:prstGeom>
        </p:spPr>
      </p:pic>
      <p:pic>
        <p:nvPicPr>
          <p:cNvPr id="5" name="Рисунок 4" descr="reliz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72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412" y="142852"/>
            <a:ext cx="2285984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РЕЛИЗ</a:t>
            </a:r>
            <a:endParaRPr lang="ru-RU" sz="48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AmbassadoreType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3214678" y="714356"/>
            <a:ext cx="5929322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3306" y="928670"/>
            <a:ext cx="52864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400" dirty="0" smtClean="0">
                <a:latin typeface="+mn-lt"/>
              </a:rPr>
              <a:t> Осенью 2011 года, имея за плечами богатый опыт концертной деятельности и общения со СМИ, Павел представил группу D.M.S. на телеканале ТНТ в программе: «25 минут со звездой». После чего журнал «Молодёжный экспресс» заметил активную творческую деятельность коллектива и задал по несколько вопросов каждому участнику группы в 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интервью. Павел и Алексей акцентировали внимание читателей на своей готовности сотрудничать со спонсорами и продюсерами, намекая таким образом на то, что современные творческие коллективы нуждаются в финансовой поддержке.</a:t>
            </a:r>
          </a:p>
          <a:p>
            <a:pPr algn="just"/>
            <a:endParaRPr lang="ru-RU" sz="1400" dirty="0" smtClean="0">
              <a:latin typeface="+mn-lt"/>
            </a:endParaRPr>
          </a:p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400" dirty="0" smtClean="0">
                <a:latin typeface="+mn-lt"/>
              </a:rPr>
              <a:t> В январе 2012 года коллектив D.M.S. поставил перед собой задачу - найти свежее звучание и актуальный клубный стиль. Первым плодом кропотливой работы стала новая песня «Давай полетим». Именно на неё обратила внимание руководитель «URA </a:t>
            </a:r>
            <a:r>
              <a:rPr lang="ru-RU" sz="1400" dirty="0" err="1" smtClean="0">
                <a:latin typeface="+mn-lt"/>
              </a:rPr>
              <a:t>records</a:t>
            </a:r>
            <a:r>
              <a:rPr lang="ru-RU" sz="1400" dirty="0" smtClean="0">
                <a:latin typeface="+mn-lt"/>
              </a:rPr>
              <a:t>», продюсер Татьяна </a:t>
            </a:r>
            <a:r>
              <a:rPr lang="ru-RU" sz="1400" dirty="0" err="1" smtClean="0">
                <a:latin typeface="+mn-lt"/>
              </a:rPr>
              <a:t>Метелева</a:t>
            </a:r>
            <a:r>
              <a:rPr lang="ru-RU" sz="1400" dirty="0" smtClean="0">
                <a:latin typeface="+mn-lt"/>
              </a:rPr>
              <a:t> и предложила публикацию на диске-вкладыше февральского номера журнала «</a:t>
            </a:r>
            <a:r>
              <a:rPr lang="ru-RU" sz="1400" dirty="0" err="1" smtClean="0">
                <a:latin typeface="+mn-lt"/>
              </a:rPr>
              <a:t>Hello</a:t>
            </a:r>
            <a:r>
              <a:rPr lang="ru-RU" sz="1400" dirty="0" smtClean="0">
                <a:latin typeface="+mn-lt"/>
              </a:rPr>
              <a:t>». 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5143504" cy="723810"/>
          </a:xfrm>
          <a:prstGeom prst="rect">
            <a:avLst/>
          </a:prstGeom>
        </p:spPr>
      </p:pic>
      <p:pic>
        <p:nvPicPr>
          <p:cNvPr id="5" name="Рисунок 4" descr="reliz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72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42852"/>
            <a:ext cx="2857520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ССЫЛКИ</a:t>
            </a:r>
            <a:endParaRPr lang="ru-RU" sz="24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AmbassadoreType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3214678" y="714356"/>
            <a:ext cx="5929322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3306" y="928670"/>
            <a:ext cx="52864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Официальный сайт группы </a:t>
            </a:r>
            <a:r>
              <a:rPr lang="en-US" sz="1600" dirty="0" smtClean="0">
                <a:latin typeface="+mn-lt"/>
              </a:rPr>
              <a:t>DMS: </a:t>
            </a:r>
            <a:r>
              <a:rPr lang="en-US" sz="1600" dirty="0" smtClean="0">
                <a:latin typeface="+mn-lt"/>
                <a:hlinkClick r:id="rId4"/>
              </a:rPr>
              <a:t>http://www.dmslife.ru</a:t>
            </a:r>
            <a:endParaRPr lang="ru-RU" sz="1600" dirty="0" smtClean="0">
              <a:latin typeface="+mn-lt"/>
            </a:endParaRPr>
          </a:p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Г</a:t>
            </a:r>
            <a:r>
              <a:rPr lang="ru-RU" sz="1600" dirty="0" smtClean="0">
                <a:latin typeface="+mn-lt"/>
              </a:rPr>
              <a:t>руппа «</a:t>
            </a:r>
            <a:r>
              <a:rPr lang="ru-RU" sz="1600" dirty="0" err="1" smtClean="0">
                <a:latin typeface="+mn-lt"/>
              </a:rPr>
              <a:t>Вконтакте</a:t>
            </a:r>
            <a:r>
              <a:rPr lang="ru-RU" sz="1600" dirty="0" smtClean="0">
                <a:latin typeface="+mn-lt"/>
              </a:rPr>
              <a:t>»: </a:t>
            </a:r>
            <a:r>
              <a:rPr lang="en-US" sz="1600" dirty="0" smtClean="0">
                <a:latin typeface="+mn-lt"/>
                <a:hlinkClick r:id="rId5"/>
              </a:rPr>
              <a:t>http://</a:t>
            </a:r>
            <a:r>
              <a:rPr lang="en-US" sz="1600" dirty="0" smtClean="0">
                <a:latin typeface="+mn-lt"/>
                <a:hlinkClick r:id="rId5"/>
              </a:rPr>
              <a:t>vk.com/club4700818</a:t>
            </a:r>
            <a:endParaRPr lang="ru-RU" sz="1600" dirty="0" smtClean="0">
              <a:latin typeface="+mn-lt"/>
            </a:endParaRPr>
          </a:p>
          <a:p>
            <a:pPr algn="ctr"/>
            <a:endParaRPr lang="ru-RU" sz="1600" dirty="0" smtClean="0">
              <a:latin typeface="+mn-lt"/>
            </a:endParaRPr>
          </a:p>
          <a:p>
            <a:pPr algn="ctr"/>
            <a:r>
              <a:rPr lang="ru-RU" sz="1600" dirty="0" smtClean="0">
                <a:latin typeface="+mn-lt"/>
              </a:rPr>
              <a:t>Страница «</a:t>
            </a:r>
            <a:r>
              <a:rPr lang="ru-RU" sz="1600" dirty="0" err="1" smtClean="0">
                <a:latin typeface="+mn-lt"/>
              </a:rPr>
              <a:t>В</a:t>
            </a:r>
            <a:r>
              <a:rPr lang="ru-RU" sz="1600" dirty="0" err="1" smtClean="0">
                <a:latin typeface="+mn-lt"/>
              </a:rPr>
              <a:t>контакте</a:t>
            </a:r>
            <a:r>
              <a:rPr lang="ru-RU" sz="1600" dirty="0" smtClean="0">
                <a:latin typeface="+mn-lt"/>
              </a:rPr>
              <a:t>»</a:t>
            </a:r>
            <a:r>
              <a:rPr lang="en-US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                  http</a:t>
            </a:r>
            <a:r>
              <a:rPr lang="en-US" sz="1600" dirty="0" smtClean="0">
                <a:latin typeface="+mn-lt"/>
              </a:rPr>
              <a:t>://vk.com/id165890226</a:t>
            </a:r>
            <a:endParaRPr lang="ru-RU" sz="1600" dirty="0" smtClean="0">
              <a:latin typeface="+mn-lt"/>
            </a:endParaRPr>
          </a:p>
          <a:p>
            <a:pPr algn="ctr"/>
            <a:endParaRPr lang="ru-RU" sz="1600" dirty="0">
              <a:latin typeface="+mn-lt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>
                <a:latin typeface="+mn-lt"/>
              </a:rPr>
              <a:t> Г</a:t>
            </a:r>
            <a:r>
              <a:rPr lang="ru-RU" sz="1600" dirty="0" smtClean="0">
                <a:latin typeface="+mn-lt"/>
              </a:rPr>
              <a:t>руппа «Я - Талант»: </a:t>
            </a:r>
            <a:r>
              <a:rPr lang="en-US" sz="1600" dirty="0" smtClean="0">
                <a:latin typeface="+mn-lt"/>
                <a:hlinkClick r:id="rId6"/>
              </a:rPr>
              <a:t>http://yatalant.ru/#/profile/182704.html</a:t>
            </a:r>
            <a:endParaRPr lang="ru-RU" sz="1600" dirty="0" smtClean="0">
              <a:latin typeface="+mn-lt"/>
            </a:endParaRPr>
          </a:p>
          <a:p>
            <a:pPr algn="ctr"/>
            <a:endParaRPr lang="ru-RU" sz="1600" dirty="0">
              <a:latin typeface="+mn-lt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Видео, клуб «Точка»: </a:t>
            </a:r>
            <a:r>
              <a:rPr lang="en-US" sz="1600" dirty="0" smtClean="0">
                <a:latin typeface="+mn-lt"/>
                <a:hlinkClick r:id="rId7"/>
              </a:rPr>
              <a:t>http://</a:t>
            </a:r>
            <a:r>
              <a:rPr lang="en-US" sz="1600" dirty="0" smtClean="0">
                <a:latin typeface="+mn-lt"/>
                <a:hlinkClick r:id="rId7"/>
              </a:rPr>
              <a:t>youtu.be/zjMuffCiEYs</a:t>
            </a:r>
            <a:endParaRPr lang="en-US" sz="1600" dirty="0" smtClean="0">
              <a:latin typeface="+mn-lt"/>
            </a:endParaRPr>
          </a:p>
          <a:p>
            <a:pPr algn="ctr"/>
            <a:endParaRPr lang="ru-RU" sz="1600" dirty="0" smtClean="0">
              <a:latin typeface="+mn-lt"/>
              <a:hlinkClick r:id="rId8"/>
            </a:endParaRPr>
          </a:p>
          <a:p>
            <a:pPr algn="ctr"/>
            <a:r>
              <a:rPr lang="ru-RU" sz="1600" dirty="0" smtClean="0">
                <a:latin typeface="+mn-lt"/>
                <a:hlinkClick r:id="rId8"/>
              </a:rPr>
              <a:t>Яхт-клуб «Адмирал»</a:t>
            </a:r>
          </a:p>
          <a:p>
            <a:pPr algn="ctr"/>
            <a:r>
              <a:rPr lang="en-US" sz="1600" dirty="0" smtClean="0">
                <a:latin typeface="+mn-lt"/>
                <a:hlinkClick r:id="rId8"/>
              </a:rPr>
              <a:t>http</a:t>
            </a:r>
            <a:r>
              <a:rPr lang="en-US" sz="1600" dirty="0" smtClean="0">
                <a:latin typeface="+mn-lt"/>
                <a:hlinkClick r:id="rId8"/>
              </a:rPr>
              <a:t>://</a:t>
            </a:r>
            <a:r>
              <a:rPr lang="en-US" sz="1600" dirty="0" smtClean="0">
                <a:latin typeface="+mn-lt"/>
                <a:hlinkClick r:id="rId8"/>
              </a:rPr>
              <a:t>www.youtube.com/watch?v=YHUHvGQqXaA</a:t>
            </a:r>
            <a:endParaRPr lang="en-US" sz="1600" dirty="0" smtClean="0">
              <a:latin typeface="+mn-lt"/>
            </a:endParaRPr>
          </a:p>
          <a:p>
            <a:pPr algn="ctr"/>
            <a:endParaRPr lang="ru-RU" sz="1600" smtClean="0">
              <a:latin typeface="+mn-lt"/>
            </a:endParaRPr>
          </a:p>
          <a:p>
            <a:pPr algn="ctr"/>
            <a:r>
              <a:rPr lang="en-US" sz="1600" smtClean="0">
                <a:latin typeface="+mn-lt"/>
              </a:rPr>
              <a:t>http</a:t>
            </a:r>
            <a:r>
              <a:rPr lang="en-US" sz="1600" dirty="0" smtClean="0">
                <a:latin typeface="+mn-lt"/>
              </a:rPr>
              <a:t>://www.youtube.com/watch?v=AvIAMoC24oQ</a:t>
            </a:r>
            <a:endParaRPr lang="ru-RU" sz="16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reliz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6977"/>
            <a:ext cx="9144000" cy="2661047"/>
          </a:xfrm>
          <a:prstGeom prst="rect">
            <a:avLst/>
          </a:prstGeom>
        </p:spPr>
      </p:pic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15306" cy="723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6786610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+mn-lt"/>
              </a:rPr>
              <a:t>Варианты выступления группы </a:t>
            </a:r>
            <a:r>
              <a:rPr lang="en-US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+mn-lt"/>
              </a:rPr>
              <a:t>D.M.S.</a:t>
            </a:r>
            <a:endParaRPr lang="ru-RU" sz="24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14356"/>
            <a:ext cx="9144000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20" y="92867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u="sng" dirty="0" smtClean="0">
                <a:latin typeface="+mn-lt"/>
              </a:rPr>
              <a:t>Продолжительность концерта - 70 минут: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Программа из авторских песен группы.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Возможные концертные площадки: ДК, концертный зал, клуб, театр</a:t>
            </a:r>
            <a:r>
              <a:rPr lang="ru-RU" sz="1400" dirty="0">
                <a:latin typeface="+mn-lt"/>
              </a:rPr>
              <a:t>,</a:t>
            </a:r>
            <a:r>
              <a:rPr lang="ru-RU" sz="1400" dirty="0" smtClean="0">
                <a:latin typeface="+mn-lt"/>
              </a:rPr>
              <a:t> цирк.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Количество человек на сцене: 2 вокалиста.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Администрация: 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92867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u="sng" dirty="0" smtClean="0">
                <a:latin typeface="+mn-lt"/>
              </a:rPr>
              <a:t>Продолжительность концерта - 45 минут:</a:t>
            </a:r>
          </a:p>
          <a:p>
            <a:endParaRPr lang="ru-RU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Программа из авторских песен группы.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Возможные концертные площадки: ДК, концертный зал, клуб, театр</a:t>
            </a:r>
            <a:r>
              <a:rPr lang="ru-RU" sz="1400" dirty="0">
                <a:latin typeface="+mn-lt"/>
              </a:rPr>
              <a:t>,</a:t>
            </a:r>
            <a:r>
              <a:rPr lang="ru-RU" sz="1400" dirty="0" smtClean="0">
                <a:latin typeface="+mn-lt"/>
              </a:rPr>
              <a:t> цирк.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Количество человек на сцене: 2 вокалиста.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Администрация: 3.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32" y="4214817"/>
            <a:ext cx="9144000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2786058"/>
            <a:ext cx="4143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u="sng" dirty="0" smtClean="0">
                <a:latin typeface="+mn-lt"/>
              </a:rPr>
              <a:t>Продолжительность концерта - </a:t>
            </a:r>
            <a:r>
              <a:rPr lang="en-US" sz="1400" u="sng" dirty="0" smtClean="0">
                <a:latin typeface="+mn-lt"/>
              </a:rPr>
              <a:t>60</a:t>
            </a:r>
            <a:r>
              <a:rPr lang="ru-RU" sz="1400" u="sng" dirty="0" smtClean="0">
                <a:latin typeface="+mn-lt"/>
              </a:rPr>
              <a:t> минут: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Программа из известных песен (</a:t>
            </a:r>
            <a:r>
              <a:rPr lang="en-US" sz="1400" dirty="0" smtClean="0">
                <a:latin typeface="+mn-lt"/>
              </a:rPr>
              <a:t>Covers</a:t>
            </a:r>
            <a:r>
              <a:rPr lang="ru-RU" sz="1400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Площадки: ресторан, клуб.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Количество человек: 2 вокалиста.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4876" y="2786058"/>
            <a:ext cx="4143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400" u="sng" dirty="0" smtClean="0">
                <a:latin typeface="+mj-lt"/>
              </a:rPr>
              <a:t>Ведущие на Ваши мероприятия: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День рождения.</a:t>
            </a:r>
            <a:endParaRPr lang="en-US" sz="1400" dirty="0" smtClean="0">
              <a:latin typeface="+mj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Юбилей.</a:t>
            </a:r>
            <a:endParaRPr lang="en-US" sz="1400" dirty="0" smtClean="0">
              <a:latin typeface="+mj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Корпоративное мероприятие. </a:t>
            </a:r>
            <a:endParaRPr lang="en-US" sz="1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15306" cy="723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14"/>
            <a:ext cx="5572164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Технический райдер группы </a:t>
            </a:r>
            <a:r>
              <a:rPr lang="en-US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D.M.S.</a:t>
            </a:r>
            <a:endParaRPr lang="ru-RU" sz="24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AmbassadoreType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14356"/>
            <a:ext cx="9144000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928670"/>
            <a:ext cx="83582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Два одинаковых радио-микрофона (</a:t>
            </a:r>
            <a:r>
              <a:rPr lang="en-US" sz="1400" dirty="0" err="1" smtClean="0">
                <a:latin typeface="+mn-lt"/>
              </a:rPr>
              <a:t>Shure</a:t>
            </a:r>
            <a:r>
              <a:rPr lang="en-US" sz="1400" dirty="0" smtClean="0">
                <a:latin typeface="+mn-lt"/>
              </a:rPr>
              <a:t> PGXD24/Beta Digital 58 </a:t>
            </a:r>
            <a:r>
              <a:rPr lang="ru-RU" sz="1400" dirty="0" smtClean="0">
                <a:latin typeface="+mn-lt"/>
              </a:rPr>
              <a:t>или </a:t>
            </a:r>
            <a:r>
              <a:rPr lang="en-US" sz="1400" dirty="0" smtClean="0">
                <a:latin typeface="+mn-lt"/>
              </a:rPr>
              <a:t>AKG dual Pro</a:t>
            </a:r>
            <a:r>
              <a:rPr lang="ru-RU" sz="1400" dirty="0" smtClean="0">
                <a:latin typeface="+mn-lt"/>
              </a:rPr>
              <a:t>)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Минимум, два вокальных монитора на передней линии сцены, звуковые прострелы по бокам сцены.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Два компрессора </a:t>
            </a:r>
            <a:r>
              <a:rPr lang="en-US" sz="1400" dirty="0" smtClean="0">
                <a:latin typeface="+mn-lt"/>
              </a:rPr>
              <a:t>DBX </a:t>
            </a:r>
            <a:r>
              <a:rPr lang="ru-RU" sz="1400" dirty="0" smtClean="0">
                <a:latin typeface="+mn-lt"/>
              </a:rPr>
              <a:t>для обработки голосов.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TC Electronics M350 </a:t>
            </a:r>
            <a:r>
              <a:rPr lang="ru-RU" sz="1400" dirty="0" smtClean="0">
                <a:latin typeface="+mn-lt"/>
              </a:rPr>
              <a:t>или более качественная голосовая обработка с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функциями </a:t>
            </a:r>
            <a:r>
              <a:rPr lang="en-US" sz="1400" dirty="0" smtClean="0">
                <a:latin typeface="+mn-lt"/>
              </a:rPr>
              <a:t>Tap Delay </a:t>
            </a:r>
            <a:r>
              <a:rPr lang="ru-RU" sz="1400" dirty="0" smtClean="0">
                <a:latin typeface="+mn-lt"/>
              </a:rPr>
              <a:t>и </a:t>
            </a:r>
            <a:r>
              <a:rPr lang="en-US" sz="1400" dirty="0" smtClean="0">
                <a:latin typeface="+mn-lt"/>
              </a:rPr>
              <a:t>Reverb</a:t>
            </a:r>
            <a:r>
              <a:rPr lang="ru-RU" sz="1400" dirty="0" smtClean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Минимум, </a:t>
            </a:r>
            <a:r>
              <a:rPr lang="ru-RU" sz="1400" dirty="0" err="1" smtClean="0">
                <a:latin typeface="+mn-lt"/>
              </a:rPr>
              <a:t>микшерный</a:t>
            </a:r>
            <a:r>
              <a:rPr lang="ru-RU" sz="1400" dirty="0" smtClean="0">
                <a:latin typeface="+mn-lt"/>
              </a:rPr>
              <a:t> пульт </a:t>
            </a:r>
            <a:r>
              <a:rPr lang="en-US" sz="1400" dirty="0" err="1" smtClean="0">
                <a:latin typeface="+mn-lt"/>
              </a:rPr>
              <a:t>Behringer</a:t>
            </a:r>
            <a:r>
              <a:rPr lang="en-US" sz="1400" dirty="0" smtClean="0">
                <a:latin typeface="+mn-lt"/>
              </a:rPr>
              <a:t> Spirit 12 (8 </a:t>
            </a:r>
            <a:r>
              <a:rPr lang="ru-RU" sz="1400" dirty="0" smtClean="0">
                <a:latin typeface="+mn-lt"/>
              </a:rPr>
              <a:t>моно каналов</a:t>
            </a:r>
            <a:r>
              <a:rPr lang="en-US" sz="1400" dirty="0" smtClean="0">
                <a:latin typeface="+mn-lt"/>
              </a:rPr>
              <a:t>)</a:t>
            </a:r>
            <a:r>
              <a:rPr lang="ru-RU" sz="1400" dirty="0" smtClean="0">
                <a:latin typeface="+mn-lt"/>
              </a:rPr>
              <a:t>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Подавитель обратной связи (</a:t>
            </a:r>
            <a:r>
              <a:rPr lang="en-US" sz="1400" dirty="0" smtClean="0">
                <a:latin typeface="+mn-lt"/>
              </a:rPr>
              <a:t>Noise Gate</a:t>
            </a:r>
            <a:r>
              <a:rPr lang="ru-RU" sz="1400" dirty="0" smtClean="0">
                <a:latin typeface="+mn-lt"/>
              </a:rPr>
              <a:t>, устраняющий </a:t>
            </a:r>
            <a:r>
              <a:rPr lang="en-US" sz="1400" dirty="0" smtClean="0">
                <a:latin typeface="+mn-lt"/>
              </a:rPr>
              <a:t>feedback</a:t>
            </a:r>
            <a:r>
              <a:rPr lang="ru-RU" sz="1400" dirty="0" smtClean="0">
                <a:latin typeface="+mn-lt"/>
              </a:rPr>
              <a:t>).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Наличие </a:t>
            </a:r>
            <a:r>
              <a:rPr lang="ru-RU" sz="1400" dirty="0" err="1" smtClean="0">
                <a:latin typeface="+mn-lt"/>
              </a:rPr>
              <a:t>дым-машины</a:t>
            </a:r>
            <a:r>
              <a:rPr lang="ru-RU" sz="1400" dirty="0" smtClean="0">
                <a:latin typeface="+mn-lt"/>
              </a:rPr>
              <a:t> (устанавливается за кулисами либо на сцене).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Минимальные требования по освещению сцены: 2 управляемых световых сканера (для больших концертных залов  - 4 сканера и световая пушка). Мощность звука рассчитывается из соотношения 10 ватт на человека. В клубах и в концертных залах, рассчитанных менее чем на 1000 человек, мощность звука должна быть более 5 киловатт. На площадках, рассчитанных более чем на 1000 человек, мощность звука должна быть более 10 киловатт.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ru-RU" sz="1400" dirty="0">
                <a:latin typeface="AmbassadoreType" pitchFamily="2" charset="0"/>
              </a:rPr>
              <a:t> </a:t>
            </a:r>
            <a:r>
              <a:rPr lang="ru-RU" sz="1400" dirty="0" err="1" smtClean="0">
                <a:latin typeface="+mn-lt"/>
              </a:rPr>
              <a:t>Cаундчек</a:t>
            </a:r>
            <a:r>
              <a:rPr lang="ru-RU" sz="1400" dirty="0" smtClean="0">
                <a:latin typeface="+mn-lt"/>
              </a:rPr>
              <a:t> длится 1час и должен начаться минимум за 1,5 часа до запуска публики в зал. Для начала </a:t>
            </a:r>
            <a:r>
              <a:rPr lang="ru-RU" sz="1400" dirty="0" err="1" smtClean="0">
                <a:latin typeface="+mn-lt"/>
              </a:rPr>
              <a:t>саундчека</a:t>
            </a:r>
            <a:r>
              <a:rPr lang="ru-RU" sz="1400" dirty="0" smtClean="0">
                <a:latin typeface="+mn-lt"/>
              </a:rPr>
              <a:t> необходим персонал со стороны организаторов: звукорежиссер, осветитель, работники сцены (в обязанность которых входит коммутация и перемещение аппаратуры и сценического инвентаря); звукооператор и осветитель работают за пультами во время выступления группы; персонал принимающей стороны должен подготовить сцену и произвести необходимую коммутацию (звук, свет, дым, кулисы) до начала </a:t>
            </a:r>
            <a:r>
              <a:rPr lang="ru-RU" sz="1400" dirty="0" err="1" smtClean="0">
                <a:latin typeface="+mn-lt"/>
              </a:rPr>
              <a:t>саундчека</a:t>
            </a:r>
            <a:r>
              <a:rPr lang="ru-RU" sz="1400" dirty="0" smtClean="0">
                <a:latin typeface="+mn-lt"/>
              </a:rPr>
              <a:t>; звуковое оборудование должно быть подготовлено и включено усилиями организаторов  и персонала до начала </a:t>
            </a:r>
            <a:r>
              <a:rPr lang="ru-RU" sz="1400" dirty="0" err="1" smtClean="0">
                <a:latin typeface="+mn-lt"/>
              </a:rPr>
              <a:t>саундчека</a:t>
            </a:r>
            <a:r>
              <a:rPr lang="ru-RU" sz="1400" dirty="0" smtClean="0">
                <a:latin typeface="+mn-lt"/>
              </a:rPr>
              <a:t>; публика не запускается в  зал строго до завершения </a:t>
            </a:r>
            <a:r>
              <a:rPr lang="ru-RU" sz="1400" dirty="0" err="1" smtClean="0">
                <a:latin typeface="+mn-lt"/>
              </a:rPr>
              <a:t>саундчека</a:t>
            </a:r>
            <a:r>
              <a:rPr lang="ru-RU" sz="1400" dirty="0" smtClean="0">
                <a:latin typeface="+mn-lt"/>
              </a:rPr>
              <a:t>! Во время концерта (на больших площадках) у сцены должны находиться работники сцены для выполнения требований группы и быстрого устранения возникших неполадок; организаторы должны позаботиться, чтобы до концерта не изменялись настройки звука, полученные при </a:t>
            </a:r>
            <a:r>
              <a:rPr lang="ru-RU" sz="1400" dirty="0" err="1" smtClean="0">
                <a:latin typeface="+mn-lt"/>
              </a:rPr>
              <a:t>саундчеке</a:t>
            </a:r>
            <a:r>
              <a:rPr lang="ru-RU" sz="1400" dirty="0" smtClean="0">
                <a:latin typeface="+mn-lt"/>
              </a:rPr>
              <a:t> (заклеить </a:t>
            </a:r>
            <a:r>
              <a:rPr lang="ru-RU" sz="1400" dirty="0" err="1" smtClean="0">
                <a:latin typeface="+mn-lt"/>
              </a:rPr>
              <a:t>фэйдеры</a:t>
            </a:r>
            <a:r>
              <a:rPr lang="ru-RU" sz="1400" dirty="0" smtClean="0">
                <a:latin typeface="+mn-lt"/>
              </a:rPr>
              <a:t> скотчем, поставить метки, скопировать настройки или сфотографировать их).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15306" cy="723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14"/>
            <a:ext cx="5572164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</a:rPr>
              <a:t>Бытовой райдер группы </a:t>
            </a:r>
            <a:r>
              <a:rPr lang="en-US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</a:rPr>
              <a:t>D.M.S.</a:t>
            </a:r>
            <a:endParaRPr lang="ru-RU" sz="24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14356"/>
            <a:ext cx="9144000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928670"/>
            <a:ext cx="83582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ru-RU" sz="1400" dirty="0" err="1" smtClean="0">
                <a:latin typeface="+mn-lt"/>
              </a:rPr>
              <a:t>Cостав</a:t>
            </a:r>
            <a:r>
              <a:rPr lang="ru-RU" sz="1400" dirty="0" smtClean="0">
                <a:latin typeface="+mn-lt"/>
              </a:rPr>
              <a:t> – зависит от варианта концерта (см. Приложение по концертам).</a:t>
            </a:r>
          </a:p>
          <a:p>
            <a:endParaRPr lang="ru-RU" sz="1400" dirty="0" smtClean="0">
              <a:latin typeface="AmbassadoreType" pitchFamily="2" charset="0"/>
            </a:endParaRP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ru-RU" sz="1400" dirty="0" smtClean="0">
                <a:latin typeface="+mn-lt"/>
              </a:rPr>
              <a:t>Дорога – самолет или поезд.</a:t>
            </a:r>
          </a:p>
          <a:p>
            <a:r>
              <a:rPr lang="ru-RU" sz="1400" dirty="0" smtClean="0">
                <a:latin typeface="+mn-lt"/>
              </a:rPr>
              <a:t>При проезде поездом – только купейные места. </a:t>
            </a:r>
          </a:p>
          <a:p>
            <a:endParaRPr lang="ru-RU" sz="1400" dirty="0" smtClean="0">
              <a:latin typeface="AmbassadoreType" pitchFamily="2" charset="0"/>
            </a:endParaRP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ru-RU" sz="1400" dirty="0" smtClean="0">
                <a:latin typeface="+mn-lt"/>
              </a:rPr>
              <a:t>Расселение. Гостиница, три звезды и выше. Обязательно два 1 одноместных номера для Павла и Алексея или 1 двухместный. В номерах обязательно должны быть душ, туалет, телефон. 3-х разовое питание в  сутки во все дни пребывания в  городе (обязателен ужин после концерта).</a:t>
            </a:r>
          </a:p>
          <a:p>
            <a:r>
              <a:rPr lang="ru-RU" sz="1400" dirty="0" smtClean="0">
                <a:latin typeface="+mn-lt"/>
              </a:rPr>
              <a:t>Ориентировочная стоимость одной трапезы одного человека - 30 $. Блюда из меню выбирает группа. Необходимо наличие гримерной комнаты, находящейся только в  распоряжении группы; на площадке обязательно должна быть нехолодная негазированная вода - 2 бутылки по 0.5 л, желательно, </a:t>
            </a:r>
            <a:r>
              <a:rPr lang="ru-RU" sz="1400" dirty="0" err="1" smtClean="0">
                <a:latin typeface="+mn-lt"/>
              </a:rPr>
              <a:t>Aqua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Minerale</a:t>
            </a:r>
            <a:r>
              <a:rPr lang="ru-RU" sz="1400" dirty="0" smtClean="0">
                <a:latin typeface="+mn-lt"/>
              </a:rPr>
              <a:t>,  сок,  чай и кофе до начала концерта. Въезд и отъезд группы на площадку осуществляется через служебный вход,  охраняемый снаружи и изнутри помещения. В день отъезда организаторы обязаны вовремя привезти каждого из участников  группы в  аэропорт/на вокзал. Внимание: все пункты технического и бытового </a:t>
            </a:r>
            <a:r>
              <a:rPr lang="ru-RU" sz="1400" dirty="0" err="1" smtClean="0">
                <a:latin typeface="+mn-lt"/>
              </a:rPr>
              <a:t>райдера</a:t>
            </a:r>
            <a:r>
              <a:rPr lang="ru-RU" sz="1400" dirty="0" smtClean="0">
                <a:latin typeface="+mn-lt"/>
              </a:rPr>
              <a:t> - обязательны, и мы настаиваем на их аккуратном выполнении. Любые отступления от </a:t>
            </a:r>
            <a:r>
              <a:rPr lang="ru-RU" sz="1400" dirty="0" err="1" smtClean="0">
                <a:latin typeface="+mn-lt"/>
              </a:rPr>
              <a:t>райдера</a:t>
            </a:r>
            <a:r>
              <a:rPr lang="ru-RU" sz="1400" dirty="0" smtClean="0">
                <a:latin typeface="+mn-lt"/>
              </a:rPr>
              <a:t> невозможны без преждевременного обсуждения с арт-директором.</a:t>
            </a:r>
          </a:p>
          <a:p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ru-RU" sz="1400" dirty="0" smtClean="0">
                <a:latin typeface="+mn-lt"/>
              </a:rPr>
              <a:t>Оплата. Группа выезжает на гастроли только в случае 100% предоплаты и наличии билетов  в обратную  сторону. ОСОБЫЕ УСЛОВИЯ: 50% гонорара является невозвращаемым авансом,  в случае если организаторы отказываются от проведения концерта или хотят перенести его на другую дату,  а дата не совпадает с датами графика коллектива. ЗАПРЕЩАЕТСЯ анонсировать мероприятие и продавать на него билеты без подписанного договора между исполнителем и организаторами. Внимание: при невыполнении организаторами данных пунктов администрация группы оставляет за собой право отменить свой приезд на мероприятие, выход на сцену. А также выдвинуть опровержения в СМИ своего участия в мероприятии и заявить о недобросовестной работе организаторов, в том числе потребовать неустойку.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liz_BG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15306" cy="723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14"/>
            <a:ext cx="5572164" cy="500066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Бытовой райдер группы </a:t>
            </a:r>
            <a:r>
              <a:rPr lang="en-US" sz="2400" dirty="0" smtClean="0">
                <a:solidFill>
                  <a:schemeClr val="tx1"/>
                </a:solidFill>
                <a:effectLst>
                  <a:glow rad="101600">
                    <a:srgbClr val="E5DECD">
                      <a:alpha val="60000"/>
                    </a:srgbClr>
                  </a:glow>
                </a:effectLst>
                <a:latin typeface="AmbassadoreType" pitchFamily="2" charset="0"/>
              </a:rPr>
              <a:t>D.M.S.</a:t>
            </a:r>
            <a:endParaRPr lang="ru-RU" sz="2400" dirty="0">
              <a:solidFill>
                <a:schemeClr val="tx1"/>
              </a:solidFill>
              <a:effectLst>
                <a:glow rad="101600">
                  <a:srgbClr val="E5DECD">
                    <a:alpha val="60000"/>
                  </a:srgbClr>
                </a:glow>
              </a:effectLst>
              <a:latin typeface="AmbassadoreType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14356"/>
            <a:ext cx="9144000" cy="0"/>
          </a:xfrm>
          <a:prstGeom prst="line">
            <a:avLst/>
          </a:prstGeom>
          <a:ln>
            <a:solidFill>
              <a:srgbClr val="E5DECD"/>
            </a:solidFill>
          </a:ln>
          <a:effectLst>
            <a:outerShdw blurRad="63500" dist="25400" dir="54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928670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ru-RU" sz="1400" dirty="0" smtClean="0">
                <a:latin typeface="+mn-lt"/>
              </a:rPr>
              <a:t>Пожелания. Все анонсы мероприятия возможны только после предоплаты. В оформлении рекламной полиграфической продукции (афиши, билеты, флаеры) должно использоваться исключительно фирменное написание и логотип группы, предоставляющиеся компанией после предоплаты. Доступ публики к сцене и </a:t>
            </a:r>
            <a:r>
              <a:rPr lang="ru-RU" sz="1400" dirty="0" err="1" smtClean="0">
                <a:latin typeface="+mn-lt"/>
              </a:rPr>
              <a:t>гримерке</a:t>
            </a:r>
            <a:r>
              <a:rPr lang="ru-RU" sz="1400" dirty="0" smtClean="0">
                <a:latin typeface="+mn-lt"/>
              </a:rPr>
              <a:t> должен ограничиваться, но согласовываться с учетом пожеланий группы. Организаторы должны позаботиться о порядке и безопасности во время проведения концерта и после концерта на территории, прилегающей к залу. Обеспечение организаторами прохода на концерт приглашенных гостей группы в  количестве до 10-ти человек. Группа готова сотрудничать с журналистами и представителями СМИ. Все интервью должны обсуждаться заранее с группой или с арт-директором. В случае некомпетентности журналистов Павел и Алексей вправе отказаться от общения даже во время интервью. Группа приветствует различные мероприятия экскурсионного характера в присутствии гида или сопровождающего лица.</a:t>
            </a:r>
          </a:p>
          <a:p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Контактная информация:</a:t>
            </a:r>
          </a:p>
          <a:p>
            <a:endParaRPr lang="en-US" sz="1400" dirty="0" smtClean="0">
              <a:latin typeface="AmbassadoreType" pitchFamily="2" charset="0"/>
            </a:endParaRPr>
          </a:p>
          <a:p>
            <a:r>
              <a:rPr lang="ru-RU" sz="1400" dirty="0" smtClean="0">
                <a:latin typeface="+mj-lt"/>
              </a:rPr>
              <a:t>Продюсер: Виктория Васильева</a:t>
            </a:r>
            <a:r>
              <a:rPr lang="en-US" sz="1400" dirty="0" smtClean="0">
                <a:latin typeface="+mj-lt"/>
              </a:rPr>
              <a:t>. E-mail</a:t>
            </a:r>
            <a:r>
              <a:rPr lang="ru-RU" sz="1400" dirty="0" smtClean="0">
                <a:latin typeface="+mj-lt"/>
              </a:rPr>
              <a:t>: </a:t>
            </a:r>
            <a:r>
              <a:rPr lang="en-US" sz="1400" dirty="0" smtClean="0">
                <a:latin typeface="+mj-lt"/>
              </a:rPr>
              <a:t>v.v.vasileva@mail.ru </a:t>
            </a:r>
            <a:r>
              <a:rPr lang="ru-RU" sz="1400" dirty="0" smtClean="0">
                <a:latin typeface="+mj-lt"/>
              </a:rPr>
              <a:t>   тел. +7 (965) 214 6100</a:t>
            </a:r>
            <a:endParaRPr lang="en-US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Администратор</a:t>
            </a:r>
            <a:r>
              <a:rPr lang="ru-RU" sz="1400" dirty="0" smtClean="0">
                <a:latin typeface="+mj-lt"/>
              </a:rPr>
              <a:t>: Виктор </a:t>
            </a:r>
            <a:r>
              <a:rPr lang="ru-RU" sz="1400" dirty="0" err="1" smtClean="0">
                <a:latin typeface="+mj-lt"/>
              </a:rPr>
              <a:t>Гореньков</a:t>
            </a:r>
            <a:r>
              <a:rPr lang="ru-RU" sz="1400" dirty="0" smtClean="0">
                <a:latin typeface="+mj-lt"/>
              </a:rPr>
              <a:t>. </a:t>
            </a:r>
            <a:r>
              <a:rPr lang="en-US" sz="1400" dirty="0" smtClean="0">
                <a:latin typeface="+mj-lt"/>
              </a:rPr>
              <a:t>E-mail</a:t>
            </a:r>
            <a:r>
              <a:rPr lang="ru-RU" sz="1400" dirty="0" smtClean="0">
                <a:latin typeface="+mj-lt"/>
              </a:rPr>
              <a:t>: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  <a:hlinkClick r:id="rId4"/>
              </a:rPr>
              <a:t>gruppadms@mail.ru</a:t>
            </a:r>
            <a:r>
              <a:rPr lang="ru-RU" sz="1400" dirty="0" smtClean="0">
                <a:latin typeface="+mj-lt"/>
              </a:rPr>
              <a:t> тел. +7 (903) 264 1054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1003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Группа D.M.S.</vt:lpstr>
      <vt:lpstr>РЕЛИЗ</vt:lpstr>
      <vt:lpstr>РЕЛИЗ</vt:lpstr>
      <vt:lpstr>РЕЛИЗ</vt:lpstr>
      <vt:lpstr>ССЫЛКИ</vt:lpstr>
      <vt:lpstr>Варианты выступления группы D.M.S.</vt:lpstr>
      <vt:lpstr>Технический райдер группы D.M.S.</vt:lpstr>
      <vt:lpstr>Бытовой райдер группы D.M.S.</vt:lpstr>
      <vt:lpstr>Бытовой райдер группы D.M.S.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D.M.S.</dc:title>
  <dc:creator>ПАША</dc:creator>
  <cp:lastModifiedBy>Alex-DMS</cp:lastModifiedBy>
  <cp:revision>52</cp:revision>
  <dcterms:created xsi:type="dcterms:W3CDTF">2012-01-29T10:26:26Z</dcterms:created>
  <dcterms:modified xsi:type="dcterms:W3CDTF">2012-03-06T19:29:59Z</dcterms:modified>
</cp:coreProperties>
</file>